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69" r:id="rId6"/>
    <p:sldId id="260" r:id="rId7"/>
    <p:sldId id="271" r:id="rId8"/>
    <p:sldId id="268" r:id="rId9"/>
    <p:sldId id="273" r:id="rId10"/>
    <p:sldId id="275" r:id="rId11"/>
    <p:sldId id="276" r:id="rId12"/>
    <p:sldId id="279" r:id="rId13"/>
    <p:sldId id="280" r:id="rId14"/>
    <p:sldId id="278" r:id="rId15"/>
    <p:sldId id="282" r:id="rId16"/>
    <p:sldId id="283" r:id="rId17"/>
    <p:sldId id="285" r:id="rId18"/>
    <p:sldId id="287" r:id="rId19"/>
    <p:sldId id="286" r:id="rId20"/>
    <p:sldId id="290" r:id="rId21"/>
    <p:sldId id="292" r:id="rId22"/>
    <p:sldId id="272" r:id="rId23"/>
    <p:sldId id="274" r:id="rId24"/>
    <p:sldId id="281" r:id="rId25"/>
    <p:sldId id="284" r:id="rId26"/>
    <p:sldId id="289" r:id="rId27"/>
    <p:sldId id="291" r:id="rId28"/>
    <p:sldId id="294" r:id="rId29"/>
    <p:sldId id="295" r:id="rId30"/>
    <p:sldId id="298" r:id="rId31"/>
    <p:sldId id="296" r:id="rId32"/>
    <p:sldId id="297" r:id="rId33"/>
    <p:sldId id="301" r:id="rId34"/>
    <p:sldId id="302" r:id="rId35"/>
    <p:sldId id="299" r:id="rId36"/>
    <p:sldId id="300" r:id="rId37"/>
    <p:sldId id="303" r:id="rId38"/>
    <p:sldId id="304" r:id="rId39"/>
    <p:sldId id="305" r:id="rId40"/>
    <p:sldId id="306" r:id="rId41"/>
    <p:sldId id="307" r:id="rId42"/>
    <p:sldId id="267" r:id="rId4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2B4FE-3C63-538C-19C0-8B394F09EB1E}" v="532" dt="2025-06-12T20:01:04.199"/>
    <p1510:client id="{5F415DF7-6EBB-D2A9-5D8F-2DE2F7E08874}" v="90" dt="2025-06-13T23:24:05.184"/>
    <p1510:client id="{6DEC0ABE-906F-6348-55C3-6A6026AC9E94}" v="1054" dt="2025-06-12T21:49:10.340"/>
    <p1510:client id="{74FD6AB7-8DE2-B052-F8B2-3DA88F574689}" v="723" dt="2025-06-12T22:41:15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FA86730-1CE5-4EBE-A9BA-FC19829C945A}">
      <dgm:prSet phldrT="[Text]"/>
      <dgm:spPr/>
      <dgm:t>
        <a:bodyPr rtlCol="0"/>
        <a:lstStyle/>
        <a:p>
          <a:r>
            <a:rPr lang="pt-BR" noProof="0">
              <a:latin typeface="Century Gothic" panose="020B0502020202020204"/>
            </a:rPr>
            <a:t>Acessível</a:t>
          </a:r>
          <a:endParaRPr lang="pt-BR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BR" noProof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BR" noProof="0"/>
        </a:p>
      </dgm:t>
    </dgm:pt>
    <dgm:pt modelId="{6ABE9384-859D-4C4C-B983-2B1E39A8B348}">
      <dgm:prSet phldrT="[Text]"/>
      <dgm:spPr/>
      <dgm:t>
        <a:bodyPr rtlCol="0"/>
        <a:lstStyle/>
        <a:p>
          <a:r>
            <a:rPr lang="pt-BR" noProof="0">
              <a:latin typeface="Century Gothic" panose="020B0502020202020204"/>
            </a:rPr>
            <a:t>Flexível</a:t>
          </a:r>
          <a:endParaRPr lang="pt-BR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BR" noProof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BR" noProof="0"/>
        </a:p>
      </dgm:t>
    </dgm:pt>
    <dgm:pt modelId="{F7214975-5AC4-4CF8-9015-322498751A8A}">
      <dgm:prSet phldrT="[Text]"/>
      <dgm:spPr/>
      <dgm:t>
        <a:bodyPr rtlCol="0"/>
        <a:lstStyle/>
        <a:p>
          <a:r>
            <a:rPr lang="pt-BR" noProof="0">
              <a:latin typeface="Century Gothic" panose="020B0502020202020204"/>
            </a:rPr>
            <a:t>Intuitivo</a:t>
          </a:r>
          <a:endParaRPr lang="pt-BR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BR" noProof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BR" noProof="0"/>
        </a:p>
      </dgm:t>
    </dgm:pt>
    <dgm:pt modelId="{E4A0D814-15C2-47C3-BE52-C215879B4082}" type="pres">
      <dgm:prSet presAssocID="{53001724-5C5A-402A-B907-ECA89FAFA97F}" presName="diagram" presStyleCnt="0">
        <dgm:presLayoutVars>
          <dgm:dir/>
          <dgm:resizeHandles val="exact"/>
        </dgm:presLayoutVars>
      </dgm:prSet>
      <dgm:spPr/>
    </dgm:pt>
    <dgm:pt modelId="{CD4CDC1D-5DCB-464E-824C-8754BC51EC21}" type="pres">
      <dgm:prSet presAssocID="{6FA86730-1CE5-4EBE-A9BA-FC19829C945A}" presName="node" presStyleLbl="node1" presStyleIdx="0" presStyleCnt="3">
        <dgm:presLayoutVars>
          <dgm:bulletEnabled val="1"/>
        </dgm:presLayoutVars>
      </dgm:prSet>
      <dgm:spPr/>
    </dgm:pt>
    <dgm:pt modelId="{081DEEE3-78A2-4719-B717-894302AF2697}" type="pres">
      <dgm:prSet presAssocID="{F397379E-0BDA-46CE-8393-B1D10C55E1BA}" presName="sibTrans" presStyleCnt="0"/>
      <dgm:spPr/>
    </dgm:pt>
    <dgm:pt modelId="{98626EE2-5DC5-4510-B372-F495A8F96745}" type="pres">
      <dgm:prSet presAssocID="{6ABE9384-859D-4C4C-B983-2B1E39A8B348}" presName="node" presStyleLbl="node1" presStyleIdx="1" presStyleCnt="3">
        <dgm:presLayoutVars>
          <dgm:bulletEnabled val="1"/>
        </dgm:presLayoutVars>
      </dgm:prSet>
      <dgm:spPr/>
    </dgm:pt>
    <dgm:pt modelId="{BA45056E-C0B1-4A85-B807-D8F2B5D6112A}" type="pres">
      <dgm:prSet presAssocID="{012549DD-A1CA-4571-A981-CFD78093EB20}" presName="sibTrans" presStyleCnt="0"/>
      <dgm:spPr/>
    </dgm:pt>
    <dgm:pt modelId="{41016A03-62B9-45BB-AE9D-6A5E3B237BF1}" type="pres">
      <dgm:prSet presAssocID="{F7214975-5AC4-4CF8-9015-322498751A8A}" presName="node" presStyleLbl="node1" presStyleIdx="2" presStyleCnt="3">
        <dgm:presLayoutVars>
          <dgm:bulletEnabled val="1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3D53A617-D961-4D7C-9770-330CBA83CB09}" type="presOf" srcId="{53001724-5C5A-402A-B907-ECA89FAFA97F}" destId="{E4A0D814-15C2-47C3-BE52-C215879B4082}" srcOrd="0" destOrd="0" presId="urn:microsoft.com/office/officeart/2005/8/layout/default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B9C5F21F-1B69-4E33-B89B-F4069952BEF5}" type="presOf" srcId="{6ABE9384-859D-4C4C-B983-2B1E39A8B348}" destId="{98626EE2-5DC5-4510-B372-F495A8F96745}" srcOrd="0" destOrd="0" presId="urn:microsoft.com/office/officeart/2005/8/layout/default"/>
    <dgm:cxn modelId="{D5B23E37-436D-4C42-A3DF-094F490E589F}" type="presOf" srcId="{F7214975-5AC4-4CF8-9015-322498751A8A}" destId="{41016A03-62B9-45BB-AE9D-6A5E3B237BF1}" srcOrd="0" destOrd="0" presId="urn:microsoft.com/office/officeart/2005/8/layout/default"/>
    <dgm:cxn modelId="{F2FB8B88-3C8B-43E8-ADBA-67FDEB82E7E1}" type="presOf" srcId="{6FA86730-1CE5-4EBE-A9BA-FC19829C945A}" destId="{CD4CDC1D-5DCB-464E-824C-8754BC51EC21}" srcOrd="0" destOrd="0" presId="urn:microsoft.com/office/officeart/2005/8/layout/defaul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F9430629-5BB6-4D29-B8AA-3CDFDD852885}" type="presParOf" srcId="{E4A0D814-15C2-47C3-BE52-C215879B4082}" destId="{CD4CDC1D-5DCB-464E-824C-8754BC51EC21}" srcOrd="0" destOrd="0" presId="urn:microsoft.com/office/officeart/2005/8/layout/default"/>
    <dgm:cxn modelId="{B0D27F77-FB63-4BE3-A54B-445F289E5ECB}" type="presParOf" srcId="{E4A0D814-15C2-47C3-BE52-C215879B4082}" destId="{081DEEE3-78A2-4719-B717-894302AF2697}" srcOrd="1" destOrd="0" presId="urn:microsoft.com/office/officeart/2005/8/layout/default"/>
    <dgm:cxn modelId="{4D2BA9CD-E7B5-464B-AA39-1AFFDBC90E57}" type="presParOf" srcId="{E4A0D814-15C2-47C3-BE52-C215879B4082}" destId="{98626EE2-5DC5-4510-B372-F495A8F96745}" srcOrd="2" destOrd="0" presId="urn:microsoft.com/office/officeart/2005/8/layout/default"/>
    <dgm:cxn modelId="{357AE284-5BD0-46DF-A7DC-843AD408A667}" type="presParOf" srcId="{E4A0D814-15C2-47C3-BE52-C215879B4082}" destId="{BA45056E-C0B1-4A85-B807-D8F2B5D6112A}" srcOrd="3" destOrd="0" presId="urn:microsoft.com/office/officeart/2005/8/layout/default"/>
    <dgm:cxn modelId="{13C57322-9329-447F-937B-2A1685FF3B5B}" type="presParOf" srcId="{E4A0D814-15C2-47C3-BE52-C215879B4082}" destId="{41016A03-62B9-45BB-AE9D-6A5E3B237BF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CDC1D-5DCB-464E-824C-8754BC51EC21}">
      <dsp:nvSpPr>
        <dsp:cNvPr id="0" name=""/>
        <dsp:cNvSpPr/>
      </dsp:nvSpPr>
      <dsp:spPr>
        <a:xfrm>
          <a:off x="698" y="584778"/>
          <a:ext cx="2723193" cy="1633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noProof="0">
              <a:latin typeface="Century Gothic" panose="020B0502020202020204"/>
            </a:rPr>
            <a:t>Acessível</a:t>
          </a:r>
          <a:endParaRPr lang="pt-BR" sz="4200" kern="1200"/>
        </a:p>
      </dsp:txBody>
      <dsp:txXfrm>
        <a:off x="698" y="584778"/>
        <a:ext cx="2723193" cy="1633916"/>
      </dsp:txXfrm>
    </dsp:sp>
    <dsp:sp modelId="{98626EE2-5DC5-4510-B372-F495A8F96745}">
      <dsp:nvSpPr>
        <dsp:cNvPr id="0" name=""/>
        <dsp:cNvSpPr/>
      </dsp:nvSpPr>
      <dsp:spPr>
        <a:xfrm>
          <a:off x="2996211" y="584778"/>
          <a:ext cx="2723193" cy="1633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noProof="0">
              <a:latin typeface="Century Gothic" panose="020B0502020202020204"/>
            </a:rPr>
            <a:t>Flexível</a:t>
          </a:r>
          <a:endParaRPr lang="pt-BR" sz="4200" kern="1200"/>
        </a:p>
      </dsp:txBody>
      <dsp:txXfrm>
        <a:off x="2996211" y="584778"/>
        <a:ext cx="2723193" cy="1633916"/>
      </dsp:txXfrm>
    </dsp:sp>
    <dsp:sp modelId="{41016A03-62B9-45BB-AE9D-6A5E3B237BF1}">
      <dsp:nvSpPr>
        <dsp:cNvPr id="0" name=""/>
        <dsp:cNvSpPr/>
      </dsp:nvSpPr>
      <dsp:spPr>
        <a:xfrm>
          <a:off x="1498454" y="2491014"/>
          <a:ext cx="2723193" cy="1633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rtlCol="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noProof="0">
              <a:latin typeface="Century Gothic" panose="020B0502020202020204"/>
            </a:rPr>
            <a:t>Intuitivo</a:t>
          </a:r>
          <a:endParaRPr lang="pt-BR" sz="4200" kern="1200"/>
        </a:p>
      </dsp:txBody>
      <dsp:txXfrm>
        <a:off x="1498454" y="2491014"/>
        <a:ext cx="2723193" cy="1633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13/06/2025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67FD-B15B-5872-60AA-DB84470B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3134BA0-02D6-95C9-5CF4-B8CC90768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163B48-C10C-919E-B574-050DED11E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99BD98E-88BE-393A-A611-D7DA158B4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16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13/06/2025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‹#›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b="1"/>
              <a:t>Ontologias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9871" y="4768200"/>
            <a:ext cx="9679464" cy="870600"/>
          </a:xfrm>
        </p:spPr>
        <p:txBody>
          <a:bodyPr rtlCol="0">
            <a:normAutofit/>
          </a:bodyPr>
          <a:lstStyle/>
          <a:p>
            <a:r>
              <a:rPr lang="pt-BR"/>
              <a:t>Hugo Samuel | Paulo Arthur | </a:t>
            </a:r>
            <a:r>
              <a:rPr lang="pt-BR" err="1"/>
              <a:t>luis</a:t>
            </a:r>
            <a:r>
              <a:rPr lang="pt-BR"/>
              <a:t> Fernando | </a:t>
            </a:r>
            <a:r>
              <a:rPr lang="pt-BR" err="1"/>
              <a:t>kellyson</a:t>
            </a:r>
            <a:r>
              <a:rPr lang="pt-BR"/>
              <a:t> Desterro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EA116-1ADD-2A92-22E0-A90CD74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3DB2-DAC4-2FEA-3EAF-AC5DABF2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ea typeface="+mj-lt"/>
                <a:cs typeface="+mj-lt"/>
              </a:rPr>
              <a:t>RDF (</a:t>
            </a:r>
            <a:r>
              <a:rPr lang="pt-BR" b="1" err="1">
                <a:ea typeface="+mj-lt"/>
                <a:cs typeface="+mj-lt"/>
              </a:rPr>
              <a:t>Resource</a:t>
            </a:r>
            <a:r>
              <a:rPr lang="pt-BR" b="1">
                <a:ea typeface="+mj-lt"/>
                <a:cs typeface="+mj-lt"/>
              </a:rPr>
              <a:t> </a:t>
            </a:r>
            <a:r>
              <a:rPr lang="pt-BR" b="1" err="1">
                <a:ea typeface="+mj-lt"/>
                <a:cs typeface="+mj-lt"/>
              </a:rPr>
              <a:t>Description</a:t>
            </a:r>
            <a:r>
              <a:rPr lang="pt-BR" b="1">
                <a:ea typeface="+mj-lt"/>
                <a:cs typeface="+mj-lt"/>
              </a:rPr>
              <a:t> Framework)</a:t>
            </a:r>
            <a:endParaRPr lang="pt-BR"/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6348-1A96-468F-4F5E-A4C72AEE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889032" cy="42529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Um modelo para descrever recursos através de </a:t>
            </a:r>
            <a:r>
              <a:rPr lang="pt-BR" sz="2400" b="1">
                <a:ea typeface="+mj-lt"/>
                <a:cs typeface="+mj-lt"/>
              </a:rPr>
              <a:t>Triplas</a:t>
            </a:r>
            <a:r>
              <a:rPr lang="pt-BR" sz="2400">
                <a:ea typeface="+mj-lt"/>
                <a:cs typeface="+mj-lt"/>
              </a:rPr>
              <a:t>.</a:t>
            </a:r>
            <a:endParaRPr lang="pt-BR" sz="2400"/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   Estrutura:</a:t>
            </a:r>
            <a:r>
              <a:rPr lang="pt-BR" sz="2400">
                <a:ea typeface="+mj-lt"/>
                <a:cs typeface="+mj-lt"/>
              </a:rPr>
              <a:t> (Sujeito) --- (Predicado) ---&gt; (Objeto)</a:t>
            </a:r>
            <a:endParaRPr lang="pt-BR" sz="2400"/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   Exemplo:</a:t>
            </a:r>
            <a:r>
              <a:rPr lang="pt-BR" sz="2400">
                <a:ea typeface="+mj-lt"/>
                <a:cs typeface="+mj-lt"/>
              </a:rPr>
              <a:t> </a:t>
            </a:r>
            <a:endParaRPr lang="pt-BR" sz="2400"/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A combinação de triplas forma um </a:t>
            </a:r>
            <a:r>
              <a:rPr lang="pt-BR" sz="2400" b="1">
                <a:ea typeface="+mj-lt"/>
                <a:cs typeface="+mj-lt"/>
              </a:rPr>
              <a:t>Grafo de Conhecimento</a:t>
            </a:r>
            <a:r>
              <a:rPr lang="pt-BR" sz="2400">
                <a:ea typeface="+mj-lt"/>
                <a:cs typeface="+mj-lt"/>
              </a:rPr>
              <a:t>.</a:t>
            </a:r>
            <a:endParaRPr lang="pt-BR" sz="2400"/>
          </a:p>
          <a:p>
            <a:endParaRPr lang="pt-B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81858-BE2A-CC88-FEE2-0E671C19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10</a:t>
            </a:fld>
            <a:endParaRPr lang="pt-BR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F25D30F5-AAB3-3E8D-804D-C716E92B3CF4}"/>
              </a:ext>
            </a:extLst>
          </p:cNvPr>
          <p:cNvSpPr/>
          <p:nvPr/>
        </p:nvSpPr>
        <p:spPr>
          <a:xfrm>
            <a:off x="1290374" y="3698260"/>
            <a:ext cx="2947322" cy="14704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/>
              <a:t>João</a:t>
            </a:r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39EB904B-F2C2-E8B7-1408-97C2C88C5776}"/>
              </a:ext>
            </a:extLst>
          </p:cNvPr>
          <p:cNvSpPr/>
          <p:nvPr/>
        </p:nvSpPr>
        <p:spPr>
          <a:xfrm>
            <a:off x="6569289" y="3698260"/>
            <a:ext cx="2947322" cy="14704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000" b="1"/>
              <a:t>Google</a:t>
            </a:r>
          </a:p>
        </p:txBody>
      </p:sp>
      <p:cxnSp>
        <p:nvCxnSpPr>
          <p:cNvPr id="156" name="Conector de Seta Reta 155">
            <a:extLst>
              <a:ext uri="{FF2B5EF4-FFF2-40B4-BE49-F238E27FC236}">
                <a16:creationId xmlns:a16="http://schemas.microsoft.com/office/drawing/2014/main" id="{8D906AB9-F26A-D662-5BE7-41FE216E9810}"/>
              </a:ext>
            </a:extLst>
          </p:cNvPr>
          <p:cNvCxnSpPr/>
          <p:nvPr/>
        </p:nvCxnSpPr>
        <p:spPr>
          <a:xfrm flipV="1">
            <a:off x="4251157" y="4466373"/>
            <a:ext cx="2295491" cy="3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B9C10446-8A1A-DB02-DD0C-1D7F027ABF49}"/>
              </a:ext>
            </a:extLst>
          </p:cNvPr>
          <p:cNvSpPr txBox="1"/>
          <p:nvPr/>
        </p:nvSpPr>
        <p:spPr>
          <a:xfrm>
            <a:off x="4643755" y="4058241"/>
            <a:ext cx="2728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/>
              <a:t>Trabalha</a:t>
            </a:r>
          </a:p>
        </p:txBody>
      </p:sp>
      <p:pic>
        <p:nvPicPr>
          <p:cNvPr id="6" name="Imagem 5" descr="O modelo de dados RDF e o seu papel na descrição de recursos | Fabrício  Assumpção">
            <a:extLst>
              <a:ext uri="{FF2B5EF4-FFF2-40B4-BE49-F238E27FC236}">
                <a16:creationId xmlns:a16="http://schemas.microsoft.com/office/drawing/2014/main" id="{2F5A086F-B506-111D-F11F-090625C5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640" y="4177972"/>
            <a:ext cx="1255324" cy="14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92530-13B4-5036-DAB4-FD19E53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C2F7-EA59-B7AB-C4D0-3A103135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11</a:t>
            </a:fld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7A39C7A8-3E0E-62A3-DE17-940B70DC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80" y="2243138"/>
            <a:ext cx="4711365" cy="3223961"/>
          </a:xfrm>
          <a:prstGeom prst="rect">
            <a:avLst/>
          </a:prstGeom>
        </p:spPr>
      </p:pic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65F22DDE-F909-C3D4-3E7E-AFD99016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88" y="2244892"/>
            <a:ext cx="5122444" cy="322045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0400793-8EB2-4227-D06A-75D524945463}"/>
              </a:ext>
            </a:extLst>
          </p:cNvPr>
          <p:cNvSpPr txBox="1"/>
          <p:nvPr/>
        </p:nvSpPr>
        <p:spPr>
          <a:xfrm>
            <a:off x="1684421" y="1714500"/>
            <a:ext cx="3134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Representação Gráfica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655F61-ADF4-EE55-C5D6-79A2D315C9BA}"/>
              </a:ext>
            </a:extLst>
          </p:cNvPr>
          <p:cNvSpPr txBox="1"/>
          <p:nvPr/>
        </p:nvSpPr>
        <p:spPr>
          <a:xfrm>
            <a:off x="7078579" y="1714500"/>
            <a:ext cx="31342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Representação Formal</a:t>
            </a:r>
          </a:p>
        </p:txBody>
      </p:sp>
    </p:spTree>
    <p:extLst>
      <p:ext uri="{BB962C8B-B14F-4D97-AF65-F5344CB8AC3E}">
        <p14:creationId xmlns:p14="http://schemas.microsoft.com/office/powerpoint/2010/main" val="29562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AE64-76C7-147D-6A34-2B695944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RDF em </a:t>
            </a:r>
            <a:r>
              <a:rPr lang="pt-BR" b="1" err="1">
                <a:solidFill>
                  <a:schemeClr val="tx1"/>
                </a:solidFill>
              </a:rPr>
              <a:t>Turtle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F080-384A-7FC7-4812-FF19A4EBC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dirty="0">
                <a:ea typeface="+mj-lt"/>
                <a:cs typeface="+mj-lt"/>
              </a:rPr>
              <a:t>Uma sintaxe limpa e concisa para escrever triplas RDF.</a:t>
            </a:r>
            <a:endParaRPr lang="pt-BR" sz="2400" dirty="0"/>
          </a:p>
          <a:p>
            <a:pPr marL="0" indent="0">
              <a:buNone/>
            </a:pPr>
            <a:r>
              <a:rPr lang="pt-BR" sz="2400" dirty="0">
                <a:ea typeface="+mj-lt"/>
                <a:cs typeface="+mj-lt"/>
              </a:rPr>
              <a:t> </a:t>
            </a:r>
          </a:p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# Define o indivíduo "Maria"</a:t>
            </a:r>
            <a:endParaRPr lang="pt-BR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 :Maria  a  :Pessoa ;</a:t>
            </a:r>
          </a:p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     :</a:t>
            </a:r>
            <a:r>
              <a:rPr lang="pt-BR" sz="2400" b="1" err="1">
                <a:solidFill>
                  <a:schemeClr val="accent1"/>
                </a:solidFill>
                <a:ea typeface="+mj-lt"/>
                <a:cs typeface="+mj-lt"/>
              </a:rPr>
              <a:t>temIdade</a:t>
            </a: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  32 ;</a:t>
            </a:r>
            <a:endParaRPr lang="pt-BR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     :</a:t>
            </a:r>
            <a:r>
              <a:rPr lang="pt-BR" sz="2400" b="1" err="1">
                <a:solidFill>
                  <a:schemeClr val="accent1"/>
                </a:solidFill>
                <a:ea typeface="+mj-lt"/>
                <a:cs typeface="+mj-lt"/>
              </a:rPr>
              <a:t>trabalhaEm</a:t>
            </a: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  :</a:t>
            </a:r>
            <a:r>
              <a:rPr lang="pt-BR" sz="2400" b="1" err="1">
                <a:solidFill>
                  <a:schemeClr val="accent1"/>
                </a:solidFill>
                <a:ea typeface="+mj-lt"/>
                <a:cs typeface="+mj-lt"/>
              </a:rPr>
              <a:t>TechCorp</a:t>
            </a:r>
            <a:r>
              <a:rPr lang="pt-BR" sz="2400" b="1" dirty="0">
                <a:solidFill>
                  <a:schemeClr val="accent1"/>
                </a:solidFill>
                <a:ea typeface="+mj-lt"/>
                <a:cs typeface="+mj-lt"/>
              </a:rPr>
              <a:t> .</a:t>
            </a:r>
            <a:endParaRPr lang="pt-BR" sz="2400" b="1" dirty="0">
              <a:solidFill>
                <a:schemeClr val="accent1"/>
              </a:solidFill>
            </a:endParaRPr>
          </a:p>
          <a:p>
            <a:endParaRPr lang="pt-B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3FB28-0D3D-F10E-451E-4044B73D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12</a:t>
            </a:fld>
            <a:endParaRPr lang="pt-BR"/>
          </a:p>
        </p:txBody>
      </p:sp>
      <p:pic>
        <p:nvPicPr>
          <p:cNvPr id="9" name="Imagem 8" descr="Logos for RDF Formats (RDF/XML, Turtle, RDFa, SPARQL, R2RML, SHACL)">
            <a:extLst>
              <a:ext uri="{FF2B5EF4-FFF2-40B4-BE49-F238E27FC236}">
                <a16:creationId xmlns:a16="http://schemas.microsoft.com/office/drawing/2014/main" id="{41C3F203-4BF8-5044-B5FE-2CBF3137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538" y="3410548"/>
            <a:ext cx="2545493" cy="26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42ED-CBBC-4D19-FD4B-1136612F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Adicionando Inteligência com OWL (Web </a:t>
            </a:r>
            <a:r>
              <a:rPr lang="pt-BR" b="1" err="1">
                <a:solidFill>
                  <a:schemeClr val="tx1"/>
                </a:solidFill>
                <a:ea typeface="+mj-lt"/>
                <a:cs typeface="+mj-lt"/>
              </a:rPr>
              <a:t>Ontology</a:t>
            </a:r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pt-BR" b="1" err="1">
                <a:solidFill>
                  <a:schemeClr val="tx1"/>
                </a:solidFill>
                <a:ea typeface="+mj-lt"/>
                <a:cs typeface="+mj-lt"/>
              </a:rPr>
              <a:t>Language</a:t>
            </a:r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)</a:t>
            </a:r>
            <a:endParaRPr lang="pt-BR">
              <a:solidFill>
                <a:schemeClr val="tx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5F13-ABAF-7BC8-A6B5-77FC0B9FA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99122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>
                <a:solidFill>
                  <a:srgbClr val="FFFFFF"/>
                </a:solidFill>
                <a:ea typeface="+mj-lt"/>
                <a:cs typeface="+mj-lt"/>
              </a:rPr>
              <a:t>OWL estende o RDF para adicionar </a:t>
            </a:r>
            <a:r>
              <a:rPr lang="pt-BR" sz="2400" b="1">
                <a:solidFill>
                  <a:srgbClr val="FFFFFF"/>
                </a:solidFill>
                <a:ea typeface="+mj-lt"/>
                <a:cs typeface="+mj-lt"/>
              </a:rPr>
              <a:t>regras e restrições lógicas</a:t>
            </a:r>
            <a:r>
              <a:rPr lang="pt-BR" sz="2400">
                <a:solidFill>
                  <a:srgbClr val="FFFFFF"/>
                </a:solidFill>
                <a:ea typeface="+mj-lt"/>
                <a:cs typeface="+mj-lt"/>
              </a:rPr>
              <a:t>.</a:t>
            </a:r>
            <a:endParaRPr lang="pt-BR" sz="2400"/>
          </a:p>
          <a:p>
            <a:pPr marL="0" indent="0">
              <a:buNone/>
            </a:pPr>
            <a:endParaRPr lang="pt-BR" sz="2400" b="1">
              <a:solidFill>
                <a:srgbClr val="FFFFFF"/>
              </a:solidFill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ea typeface="+mj-lt"/>
                <a:cs typeface="+mj-lt"/>
              </a:rPr>
              <a:t>Cardinalidade:</a:t>
            </a:r>
            <a:r>
              <a:rPr lang="pt-BR" sz="2400">
                <a:solidFill>
                  <a:srgbClr val="FFFFFF"/>
                </a:solidFill>
                <a:ea typeface="+mj-lt"/>
                <a:cs typeface="+mj-lt"/>
              </a:rPr>
              <a:t> "Uma Pessoa tem no máximo 2 pais biológicos."</a:t>
            </a: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ea typeface="+mj-lt"/>
                <a:cs typeface="+mj-lt"/>
              </a:rPr>
              <a:t>Domínio e Imagem:</a:t>
            </a:r>
            <a:r>
              <a:rPr lang="pt-BR" sz="2400">
                <a:solidFill>
                  <a:srgbClr val="FFFFFF"/>
                </a:solidFill>
                <a:ea typeface="+mj-lt"/>
                <a:cs typeface="+mj-lt"/>
              </a:rPr>
              <a:t> A propriedade </a:t>
            </a:r>
            <a:r>
              <a:rPr lang="pt-BR" sz="2400" err="1">
                <a:solidFill>
                  <a:srgbClr val="FFFFFF"/>
                </a:solidFill>
                <a:ea typeface="+mj-lt"/>
                <a:cs typeface="+mj-lt"/>
              </a:rPr>
              <a:t>trabalhaEm</a:t>
            </a:r>
            <a:r>
              <a:rPr lang="pt-BR" sz="2400">
                <a:solidFill>
                  <a:srgbClr val="FFFFFF"/>
                </a:solidFill>
                <a:ea typeface="+mj-lt"/>
                <a:cs typeface="+mj-lt"/>
              </a:rPr>
              <a:t> só pode ligar uma Pessoa a uma Empresa.</a:t>
            </a:r>
            <a:endParaRPr lang="pt-BR" sz="2400">
              <a:ea typeface="+mj-lt"/>
              <a:cs typeface="+mj-lt"/>
            </a:endParaRPr>
          </a:p>
          <a:p>
            <a:endParaRPr lang="pt-BR">
              <a:solidFill>
                <a:srgbClr val="FFFFFF"/>
              </a:solidFill>
              <a:latin typeface="Century Gothic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EF3A8-591B-EB73-58FA-DF289280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380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81B1-8B2A-9539-9668-E556F437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Herança e Inferência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73FC-31D5-9AAB-F6E2-A6F29D00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Herança (</a:t>
            </a:r>
            <a:r>
              <a:rPr lang="pt-BR" sz="2400" b="1" err="1">
                <a:ea typeface="+mj-lt"/>
                <a:cs typeface="+mj-lt"/>
              </a:rPr>
              <a:t>subClassOf</a:t>
            </a:r>
            <a:r>
              <a:rPr lang="pt-BR" sz="2400" b="1">
                <a:ea typeface="+mj-lt"/>
                <a:cs typeface="+mj-lt"/>
              </a:rPr>
              <a:t>):</a:t>
            </a:r>
            <a:r>
              <a:rPr lang="pt-BR" sz="2400">
                <a:ea typeface="+mj-lt"/>
                <a:cs typeface="+mj-lt"/>
              </a:rPr>
              <a:t> Classes podem herdar propriedades de outras.</a:t>
            </a:r>
            <a:endParaRPr lang="pt-BR" sz="2400"/>
          </a:p>
          <a:p>
            <a:pPr marL="457200" lvl="1" indent="0">
              <a:buNone/>
            </a:pPr>
            <a:r>
              <a:rPr lang="pt-BR" sz="2400">
                <a:ea typeface="+mj-lt"/>
                <a:cs typeface="+mj-lt"/>
              </a:rPr>
              <a:t>Se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Gerente</a:t>
            </a:r>
            <a:r>
              <a:rPr lang="pt-BR" sz="2400">
                <a:ea typeface="+mj-lt"/>
                <a:cs typeface="+mj-lt"/>
              </a:rPr>
              <a:t> é uma subclasse de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Funcionário</a:t>
            </a:r>
            <a:r>
              <a:rPr lang="pt-BR" sz="2400">
                <a:ea typeface="+mj-lt"/>
                <a:cs typeface="+mj-lt"/>
              </a:rPr>
              <a:t>, ele herda tudo de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Funcionário</a:t>
            </a:r>
            <a:r>
              <a:rPr lang="pt-BR" sz="2400"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endParaRPr lang="pt-BR" sz="2400" b="1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Inferência (Raciocínio):</a:t>
            </a:r>
            <a:r>
              <a:rPr lang="pt-BR" sz="2400">
                <a:ea typeface="+mj-lt"/>
                <a:cs typeface="+mj-lt"/>
              </a:rPr>
              <a:t> A capacidade de derivar novos factos a partir das regras existentes, usando um software chamado </a:t>
            </a:r>
            <a:r>
              <a:rPr lang="pt-BR" sz="2400" b="1" err="1">
                <a:ea typeface="+mj-lt"/>
                <a:cs typeface="+mj-lt"/>
              </a:rPr>
              <a:t>Raciocinador</a:t>
            </a:r>
            <a:r>
              <a:rPr lang="pt-BR" sz="2400">
                <a:ea typeface="+mj-lt"/>
                <a:cs typeface="+mj-lt"/>
              </a:rPr>
              <a:t>.</a:t>
            </a:r>
            <a:endParaRPr lang="pt-BR" sz="2400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F7BC8-F19A-1DC8-FF67-AD525732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78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558-6788-918D-AC02-BCAE9B00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Exemplo Inferência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729C-A5EE-5F3E-7A64-14D95A62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O que declaramos:</a:t>
            </a:r>
            <a:endParaRPr lang="pt-BR" sz="2400">
              <a:ea typeface="+mj-lt"/>
              <a:cs typeface="+mj-lt"/>
            </a:endParaRPr>
          </a:p>
          <a:p>
            <a:pPr marL="457200" lvl="1" indent="0">
              <a:buNone/>
            </a:pP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Gerente</a:t>
            </a:r>
            <a:r>
              <a:rPr lang="pt-BR" sz="2400">
                <a:ea typeface="+mj-lt"/>
                <a:cs typeface="+mj-lt"/>
              </a:rPr>
              <a:t> é subclasse de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Funcionário</a:t>
            </a:r>
            <a:r>
              <a:rPr lang="pt-BR" sz="2400">
                <a:ea typeface="+mj-lt"/>
                <a:cs typeface="+mj-lt"/>
              </a:rPr>
              <a:t>.</a:t>
            </a:r>
          </a:p>
          <a:p>
            <a:pPr marL="457200" lvl="1" indent="0">
              <a:buNone/>
            </a:pP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Maria</a:t>
            </a:r>
            <a:r>
              <a:rPr lang="pt-BR" sz="2400">
                <a:ea typeface="+mj-lt"/>
                <a:cs typeface="+mj-lt"/>
              </a:rPr>
              <a:t> é um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Gerente</a:t>
            </a:r>
            <a:r>
              <a:rPr lang="pt-BR" sz="2400"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O que o </a:t>
            </a:r>
            <a:r>
              <a:rPr lang="pt-BR" sz="2400" b="1" err="1">
                <a:ea typeface="+mj-lt"/>
                <a:cs typeface="+mj-lt"/>
              </a:rPr>
              <a:t>Raciocinador</a:t>
            </a:r>
            <a:r>
              <a:rPr lang="pt-BR" sz="2400" b="1">
                <a:ea typeface="+mj-lt"/>
                <a:cs typeface="+mj-lt"/>
              </a:rPr>
              <a:t> infere:</a:t>
            </a:r>
            <a:endParaRPr lang="pt-BR" sz="2400">
              <a:ea typeface="+mj-lt"/>
              <a:cs typeface="+mj-lt"/>
            </a:endParaRPr>
          </a:p>
          <a:p>
            <a:pPr marL="457200" lvl="1" indent="0">
              <a:buNone/>
            </a:pP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Maria</a:t>
            </a:r>
            <a:r>
              <a:rPr lang="pt-BR" sz="2400">
                <a:ea typeface="+mj-lt"/>
                <a:cs typeface="+mj-lt"/>
              </a:rPr>
              <a:t> também é uma 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Funcionário</a:t>
            </a:r>
            <a:r>
              <a:rPr lang="pt-BR" sz="2400">
                <a:ea typeface="+mj-lt"/>
                <a:cs typeface="+mj-lt"/>
              </a:rPr>
              <a:t>. (Fato novo!)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648C1-D575-68A6-F389-5D77066F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82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A051-10F3-279F-8D7F-619FCEE8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BIM e IFC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F7552-F2CD-12C2-5417-362611DA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63820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BIM (Building </a:t>
            </a:r>
            <a:r>
              <a:rPr lang="pt-BR" sz="2400" b="1" err="1">
                <a:ea typeface="+mj-lt"/>
                <a:cs typeface="+mj-lt"/>
              </a:rPr>
              <a:t>Information</a:t>
            </a:r>
            <a:r>
              <a:rPr lang="pt-BR" sz="2400" b="1">
                <a:ea typeface="+mj-lt"/>
                <a:cs typeface="+mj-lt"/>
              </a:rPr>
              <a:t> </a:t>
            </a:r>
            <a:r>
              <a:rPr lang="pt-BR" sz="2400" b="1" err="1">
                <a:ea typeface="+mj-lt"/>
                <a:cs typeface="+mj-lt"/>
              </a:rPr>
              <a:t>Modeling</a:t>
            </a:r>
            <a:r>
              <a:rPr lang="pt-BR" sz="2400" b="1">
                <a:ea typeface="+mj-lt"/>
                <a:cs typeface="+mj-lt"/>
              </a:rPr>
              <a:t>):</a:t>
            </a:r>
            <a:r>
              <a:rPr lang="pt-BR" sz="2400">
                <a:ea typeface="+mj-lt"/>
                <a:cs typeface="+mj-lt"/>
              </a:rPr>
              <a:t> Um processo para criar e gerir informações de um projeto de construção.</a:t>
            </a:r>
            <a:endParaRPr lang="pt-BR" sz="2400"/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IFC (</a:t>
            </a:r>
            <a:r>
              <a:rPr lang="pt-BR" sz="2400" b="1" err="1">
                <a:ea typeface="+mj-lt"/>
                <a:cs typeface="+mj-lt"/>
              </a:rPr>
              <a:t>Industry</a:t>
            </a:r>
            <a:r>
              <a:rPr lang="pt-BR" sz="2400" b="1">
                <a:ea typeface="+mj-lt"/>
                <a:cs typeface="+mj-lt"/>
              </a:rPr>
              <a:t> Foundation Classes):</a:t>
            </a:r>
            <a:r>
              <a:rPr lang="pt-BR" sz="2400">
                <a:ea typeface="+mj-lt"/>
                <a:cs typeface="+mj-lt"/>
              </a:rPr>
              <a:t> O padrão de dados aberto que permite a interoperabilidade no BIM.</a:t>
            </a:r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O IFC é, na sua essência, uma gigantesca ontologia para a construção civil.</a:t>
            </a: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/>
          </a:p>
        </p:txBody>
      </p:sp>
      <p:pic>
        <p:nvPicPr>
          <p:cNvPr id="5" name="Imagem 4" descr="buildingSMART International">
            <a:extLst>
              <a:ext uri="{FF2B5EF4-FFF2-40B4-BE49-F238E27FC236}">
                <a16:creationId xmlns:a16="http://schemas.microsoft.com/office/drawing/2014/main" id="{442635D4-BE2C-F8D2-7599-C379DAA3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073" y="1388899"/>
            <a:ext cx="2381250" cy="2381250"/>
          </a:xfrm>
          <a:prstGeom prst="rect">
            <a:avLst/>
          </a:prstGeom>
        </p:spPr>
      </p:pic>
      <p:pic>
        <p:nvPicPr>
          <p:cNvPr id="7" name="Imagem 6" descr="Texto, Ícone&#10;&#10;O conteúdo gerado por IA pode estar incorreto.">
            <a:extLst>
              <a:ext uri="{FF2B5EF4-FFF2-40B4-BE49-F238E27FC236}">
                <a16:creationId xmlns:a16="http://schemas.microsoft.com/office/drawing/2014/main" id="{6CCC28E7-1BE6-225A-66B9-A661AAC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27" y="3429443"/>
            <a:ext cx="2639795" cy="17598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739D31-5005-1F30-7CB3-3E3479FD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27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C05C-7EF2-FC6C-E480-161A36D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Traduzindo IFC para a Web Semântica: </a:t>
            </a:r>
            <a:r>
              <a:rPr lang="pt-BR" b="1" err="1">
                <a:solidFill>
                  <a:schemeClr val="tx1"/>
                </a:solidFill>
                <a:ea typeface="+mj-lt"/>
                <a:cs typeface="+mj-lt"/>
              </a:rPr>
              <a:t>ifcOWL</a:t>
            </a:r>
            <a:endParaRPr lang="pt-BR" err="1">
              <a:solidFill>
                <a:schemeClr val="tx1"/>
              </a:solidFill>
              <a:ea typeface="+mj-lt"/>
              <a:cs typeface="+mj-lt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3392-E35A-5456-AC10-FB078439F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A especificação </a:t>
            </a:r>
            <a:r>
              <a:rPr lang="pt-BR" sz="2400" b="1" err="1">
                <a:ea typeface="+mj-lt"/>
                <a:cs typeface="+mj-lt"/>
              </a:rPr>
              <a:t>ifcOWL</a:t>
            </a:r>
            <a:r>
              <a:rPr lang="pt-BR" sz="2400">
                <a:ea typeface="+mj-lt"/>
                <a:cs typeface="+mj-lt"/>
              </a:rPr>
              <a:t> representa o esquema IFC usando a linguagem </a:t>
            </a:r>
            <a:r>
              <a:rPr lang="pt-BR" sz="2400" b="1">
                <a:ea typeface="+mj-lt"/>
                <a:cs typeface="+mj-lt"/>
              </a:rPr>
              <a:t>OWL</a:t>
            </a:r>
            <a:r>
              <a:rPr lang="pt-BR" sz="2400">
                <a:ea typeface="+mj-lt"/>
                <a:cs typeface="+mj-lt"/>
              </a:rPr>
              <a:t>.</a:t>
            </a:r>
            <a:endParaRPr lang="pt-BR" sz="2400"/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Isto permite-nos carregar o "dicionário" da construção civil numa base de conhecimento semântica.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4EC36-F277-244B-AC5B-44049B50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73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94FE-2EF0-939D-F8D4-9EA7E0F4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Ontologia com </a:t>
            </a:r>
            <a:r>
              <a:rPr lang="pt-BR" b="1" err="1">
                <a:solidFill>
                  <a:schemeClr val="tx1"/>
                </a:solidFill>
                <a:ea typeface="+mj-lt"/>
                <a:cs typeface="+mj-lt"/>
              </a:rPr>
              <a:t>Protégé</a:t>
            </a:r>
            <a:endParaRPr lang="pt-BR">
              <a:solidFill>
                <a:schemeClr val="tx1"/>
              </a:solidFill>
              <a:ea typeface="+mj-lt"/>
              <a:cs typeface="+mj-lt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32C6-AC6E-CC0A-F663-F99E8593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397974"/>
            <a:ext cx="6646164" cy="38504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b="1" err="1">
                <a:ea typeface="+mj-lt"/>
                <a:cs typeface="+mj-lt"/>
              </a:rPr>
              <a:t>Protégé</a:t>
            </a:r>
            <a:r>
              <a:rPr lang="pt-BR" sz="2400" b="1">
                <a:ea typeface="+mj-lt"/>
                <a:cs typeface="+mj-lt"/>
              </a:rPr>
              <a:t>:</a:t>
            </a:r>
            <a:r>
              <a:rPr lang="pt-BR" sz="2400">
                <a:ea typeface="+mj-lt"/>
                <a:cs typeface="+mj-lt"/>
              </a:rPr>
              <a:t> Um editor de ontologias gratuito e de código aberto.</a:t>
            </a:r>
            <a:endParaRPr lang="pt-BR"/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Ele é usado para visualizar e entender a complexa estrutura da </a:t>
            </a:r>
            <a:r>
              <a:rPr lang="pt-BR" sz="2400" err="1">
                <a:ea typeface="+mj-lt"/>
                <a:cs typeface="+mj-lt"/>
              </a:rPr>
              <a:t>ifcOWL</a:t>
            </a:r>
            <a:r>
              <a:rPr lang="pt-BR" sz="2400">
                <a:ea typeface="+mj-lt"/>
                <a:cs typeface="+mj-lt"/>
              </a:rPr>
              <a:t> antes de construir as nossas consultas.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B352A-FBCA-581F-05AB-92BE00DF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18</a:t>
            </a:fld>
            <a:endParaRPr lang="pt-BR"/>
          </a:p>
        </p:txBody>
      </p:sp>
      <p:pic>
        <p:nvPicPr>
          <p:cNvPr id="5" name="Imagem 4" descr="Protégé (Ferramenta OpenSource para Criação de Ontologia)">
            <a:extLst>
              <a:ext uri="{FF2B5EF4-FFF2-40B4-BE49-F238E27FC236}">
                <a16:creationId xmlns:a16="http://schemas.microsoft.com/office/drawing/2014/main" id="{214B362A-FE28-9DBA-52E2-84B7F009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38" y="2685690"/>
            <a:ext cx="3735237" cy="19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A0E3-8A35-F4FF-800C-61C400FB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9E369-CAF6-75FC-0F3E-6F782077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08" y="182471"/>
            <a:ext cx="10730492" cy="1530872"/>
          </a:xfrm>
        </p:spPr>
        <p:txBody>
          <a:bodyPr rtlCol="0"/>
          <a:lstStyle/>
          <a:p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Apresentando o Assistente Virtual Semântico para Projetos BIM</a:t>
            </a:r>
            <a:endParaRPr lang="pt-BR">
              <a:solidFill>
                <a:schemeClr val="tx1"/>
              </a:solidFill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647F6A-B873-2388-DD5F-E9D2C28DA4FA}"/>
              </a:ext>
            </a:extLst>
          </p:cNvPr>
          <p:cNvSpPr txBox="1"/>
          <p:nvPr/>
        </p:nvSpPr>
        <p:spPr>
          <a:xfrm>
            <a:off x="623636" y="1716505"/>
            <a:ext cx="592154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/>
              <a:t>Conectando</a:t>
            </a:r>
            <a:r>
              <a:rPr lang="en-US" sz="2400" b="1" dirty="0"/>
              <a:t> a Teoria à </a:t>
            </a:r>
            <a:r>
              <a:rPr lang="en-US" sz="2400" b="1" dirty="0" err="1"/>
              <a:t>Prática</a:t>
            </a:r>
            <a:r>
              <a:rPr lang="en-US" sz="2400" b="1" dirty="0"/>
              <a:t>: </a:t>
            </a:r>
            <a:r>
              <a:rPr lang="en-US" sz="2400" dirty="0" err="1"/>
              <a:t>Até</a:t>
            </a:r>
            <a:r>
              <a:rPr lang="en-US" sz="2400" dirty="0"/>
              <a:t> agora, </a:t>
            </a:r>
            <a:r>
              <a:rPr lang="en-US" sz="2400" dirty="0" err="1"/>
              <a:t>vimos</a:t>
            </a:r>
            <a:r>
              <a:rPr lang="en-US" sz="2400" dirty="0"/>
              <a:t> a </a:t>
            </a:r>
            <a:r>
              <a:rPr lang="en-US" sz="2400" dirty="0" err="1"/>
              <a:t>teoria</a:t>
            </a:r>
            <a:r>
              <a:rPr lang="en-US" sz="2400" dirty="0"/>
              <a:t>. Mas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podemos</a:t>
            </a:r>
            <a:r>
              <a:rPr lang="en-US" sz="2400" dirty="0"/>
              <a:t> </a:t>
            </a:r>
            <a:r>
              <a:rPr lang="en-US" sz="2400" dirty="0" err="1"/>
              <a:t>usá</a:t>
            </a:r>
            <a:r>
              <a:rPr lang="en-US" sz="2400" dirty="0"/>
              <a:t>-la para resolver um </a:t>
            </a:r>
            <a:r>
              <a:rPr lang="en-US" sz="2400" dirty="0" err="1"/>
              <a:t>problema</a:t>
            </a:r>
            <a:r>
              <a:rPr lang="en-US" sz="2400" dirty="0"/>
              <a:t> real?</a:t>
            </a:r>
            <a:endParaRPr lang="en-US" sz="2400" b="1" dirty="0"/>
          </a:p>
          <a:p>
            <a:endParaRPr lang="en-US" sz="2400"/>
          </a:p>
          <a:p>
            <a:r>
              <a:rPr lang="en-US" sz="2400" b="1" dirty="0"/>
              <a:t>O </a:t>
            </a:r>
            <a:r>
              <a:rPr lang="en-US" sz="2400" b="1" err="1"/>
              <a:t>Desafio</a:t>
            </a:r>
            <a:r>
              <a:rPr lang="en-US" sz="2400" b="1" dirty="0"/>
              <a:t>:</a:t>
            </a:r>
            <a:r>
              <a:rPr lang="en-US" sz="2400" dirty="0"/>
              <a:t> Como um </a:t>
            </a:r>
            <a:r>
              <a:rPr lang="en-US" sz="2400" err="1"/>
              <a:t>engenheiro</a:t>
            </a:r>
            <a:r>
              <a:rPr lang="en-US" sz="2400" dirty="0"/>
              <a:t> </a:t>
            </a:r>
            <a:r>
              <a:rPr lang="en-US" sz="2400" err="1"/>
              <a:t>ou</a:t>
            </a:r>
            <a:r>
              <a:rPr lang="en-US" sz="2400" dirty="0"/>
              <a:t> </a:t>
            </a:r>
            <a:r>
              <a:rPr lang="en-US" sz="2400" err="1"/>
              <a:t>arquiteto</a:t>
            </a:r>
            <a:r>
              <a:rPr lang="en-US" sz="2400" dirty="0"/>
              <a:t> </a:t>
            </a:r>
            <a:r>
              <a:rPr lang="en-US" sz="2400" err="1"/>
              <a:t>pode</a:t>
            </a:r>
            <a:r>
              <a:rPr lang="en-US" sz="2400" dirty="0"/>
              <a:t>, de forma </a:t>
            </a:r>
            <a:r>
              <a:rPr lang="en-US" sz="2400" err="1"/>
              <a:t>intuitiva</a:t>
            </a:r>
            <a:r>
              <a:rPr lang="en-US" sz="2400" dirty="0"/>
              <a:t>, </a:t>
            </a:r>
            <a:r>
              <a:rPr lang="en-US" sz="2400" err="1"/>
              <a:t>extrair</a:t>
            </a:r>
            <a:r>
              <a:rPr lang="en-US" sz="2400" dirty="0"/>
              <a:t> </a:t>
            </a:r>
            <a:r>
              <a:rPr lang="en-US" sz="2400" err="1"/>
              <a:t>informações</a:t>
            </a:r>
            <a:r>
              <a:rPr lang="en-US" sz="2400" dirty="0"/>
              <a:t> </a:t>
            </a:r>
            <a:r>
              <a:rPr lang="en-US" sz="2400" err="1"/>
              <a:t>valiosas</a:t>
            </a:r>
            <a:r>
              <a:rPr lang="en-US" sz="2400" dirty="0"/>
              <a:t> de um </a:t>
            </a:r>
            <a:r>
              <a:rPr lang="en-US" sz="2400" err="1"/>
              <a:t>modelo</a:t>
            </a:r>
            <a:r>
              <a:rPr lang="en-US" sz="2400" dirty="0"/>
              <a:t> BIM </a:t>
            </a:r>
            <a:r>
              <a:rPr lang="en-US" sz="2400" err="1"/>
              <a:t>complexo</a:t>
            </a:r>
            <a:r>
              <a:rPr lang="en-US" sz="2400" dirty="0"/>
              <a:t>?</a:t>
            </a:r>
          </a:p>
          <a:p>
            <a:endParaRPr lang="en-US" sz="2400"/>
          </a:p>
          <a:p>
            <a:r>
              <a:rPr lang="en-US" sz="2400" b="1" err="1"/>
              <a:t>Nossa</a:t>
            </a:r>
            <a:r>
              <a:rPr lang="en-US" sz="2400" b="1" dirty="0"/>
              <a:t> </a:t>
            </a:r>
            <a:r>
              <a:rPr lang="en-US" sz="2400" b="1" err="1"/>
              <a:t>Proposta</a:t>
            </a:r>
            <a:r>
              <a:rPr lang="en-US" sz="2400" b="1" dirty="0"/>
              <a:t> de </a:t>
            </a:r>
            <a:r>
              <a:rPr lang="en-US" sz="2400" b="1" err="1"/>
              <a:t>Solução</a:t>
            </a:r>
            <a:r>
              <a:rPr lang="en-US" sz="2400" b="1" dirty="0"/>
              <a:t>: </a:t>
            </a:r>
            <a:r>
              <a:rPr lang="en-US" sz="2400" dirty="0"/>
              <a:t>Um </a:t>
            </a:r>
            <a:r>
              <a:rPr lang="en-US" sz="2400" err="1"/>
              <a:t>Assistente</a:t>
            </a:r>
            <a:r>
              <a:rPr lang="en-US" sz="2400" dirty="0"/>
              <a:t> Virtual </a:t>
            </a:r>
            <a:r>
              <a:rPr lang="en-US" sz="2400" err="1"/>
              <a:t>Semântico</a:t>
            </a:r>
            <a:r>
              <a:rPr lang="en-US" sz="2400" dirty="0"/>
              <a:t> para </a:t>
            </a:r>
            <a:r>
              <a:rPr lang="en-US" sz="2400" err="1"/>
              <a:t>Projetos</a:t>
            </a:r>
            <a:r>
              <a:rPr lang="en-US" sz="2400" dirty="0"/>
              <a:t> BIM.</a:t>
            </a:r>
          </a:p>
        </p:txBody>
      </p:sp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1F441E85-E9D8-A352-7FE0-9DA0E4F2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579" y="-290764"/>
            <a:ext cx="7960894" cy="79608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9DDFB1-FBEF-1458-C115-5106674A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83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05" y="67792"/>
            <a:ext cx="4802031" cy="1641986"/>
          </a:xfrm>
        </p:spPr>
        <p:txBody>
          <a:bodyPr rtlCol="0">
            <a:normAutofit/>
          </a:bodyPr>
          <a:lstStyle/>
          <a:p>
            <a:r>
              <a:rPr lang="pt-BR" b="1">
                <a:solidFill>
                  <a:schemeClr val="tx1"/>
                </a:solidFill>
              </a:rPr>
              <a:t>Sumário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228636AE-4392-D5EF-B7AB-4EACC435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</a:t>
            </a:fld>
            <a:endParaRPr lang="pt-BR"/>
          </a:p>
        </p:txBody>
      </p:sp>
      <p:sp>
        <p:nvSpPr>
          <p:cNvPr id="971" name="CaixaDeTexto 970">
            <a:extLst>
              <a:ext uri="{FF2B5EF4-FFF2-40B4-BE49-F238E27FC236}">
                <a16:creationId xmlns:a16="http://schemas.microsoft.com/office/drawing/2014/main" id="{6AD43815-6984-197F-712B-1B8418980051}"/>
              </a:ext>
            </a:extLst>
          </p:cNvPr>
          <p:cNvSpPr txBox="1"/>
          <p:nvPr/>
        </p:nvSpPr>
        <p:spPr>
          <a:xfrm>
            <a:off x="553453" y="1302021"/>
            <a:ext cx="113310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1. O </a:t>
            </a:r>
            <a:r>
              <a:rPr lang="en-US" b="1" err="1"/>
              <a:t>Problema</a:t>
            </a:r>
            <a:r>
              <a:rPr lang="en-US" b="1"/>
              <a:t> Central</a:t>
            </a:r>
            <a:endParaRPr lang="pt-BR"/>
          </a:p>
          <a:p>
            <a:pPr algn="just">
              <a:buFont typeface=""/>
              <a:buChar char="•"/>
            </a:pPr>
            <a:r>
              <a:rPr lang="en-US"/>
              <a:t> A </a:t>
            </a:r>
            <a:r>
              <a:rPr lang="en-US" err="1"/>
              <a:t>Ambiguidade</a:t>
            </a:r>
            <a:r>
              <a:rPr lang="en-US"/>
              <a:t> da </a:t>
            </a:r>
            <a:r>
              <a:rPr lang="en-US" err="1"/>
              <a:t>Informação</a:t>
            </a:r>
            <a:endParaRPr lang="en-US"/>
          </a:p>
          <a:p>
            <a:pPr algn="just">
              <a:buFont typeface=""/>
              <a:buChar char="•"/>
            </a:pPr>
            <a:r>
              <a:rPr lang="en-US"/>
              <a:t> Falha de </a:t>
            </a:r>
            <a:r>
              <a:rPr lang="en-US" err="1"/>
              <a:t>Comunicação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Projetos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r>
              <a:rPr lang="en-US" b="1"/>
              <a:t>2. A </a:t>
            </a:r>
            <a:r>
              <a:rPr lang="en-US" b="1" err="1"/>
              <a:t>Estratégia</a:t>
            </a:r>
            <a:r>
              <a:rPr lang="en-US" b="1"/>
              <a:t> da </a:t>
            </a:r>
            <a:r>
              <a:rPr lang="en-US" b="1" err="1"/>
              <a:t>Solução</a:t>
            </a:r>
            <a:endParaRPr lang="en-US" b="1"/>
          </a:p>
          <a:p>
            <a:pPr algn="just">
              <a:buFont typeface=""/>
              <a:buChar char="•"/>
            </a:pPr>
            <a:r>
              <a:rPr lang="en-US" b="1" err="1"/>
              <a:t>Fundamentos</a:t>
            </a:r>
            <a:r>
              <a:rPr lang="en-US" b="1"/>
              <a:t>:</a:t>
            </a:r>
            <a:r>
              <a:rPr lang="en-US"/>
              <a:t> O </a:t>
            </a:r>
            <a:r>
              <a:rPr lang="en-US" err="1"/>
              <a:t>uso</a:t>
            </a:r>
            <a:r>
              <a:rPr lang="en-US"/>
              <a:t> de </a:t>
            </a:r>
            <a:r>
              <a:rPr lang="en-US" err="1"/>
              <a:t>Ontologias</a:t>
            </a:r>
            <a:r>
              <a:rPr lang="en-US"/>
              <a:t> para </a:t>
            </a:r>
            <a:r>
              <a:rPr lang="en-US" err="1"/>
              <a:t>criar</a:t>
            </a:r>
            <a:r>
              <a:rPr lang="en-US"/>
              <a:t> um </a:t>
            </a:r>
            <a:r>
              <a:rPr lang="en-US" err="1"/>
              <a:t>significado</a:t>
            </a:r>
            <a:r>
              <a:rPr lang="en-US"/>
              <a:t> </a:t>
            </a:r>
            <a:r>
              <a:rPr lang="en-US" err="1"/>
              <a:t>compartilhado</a:t>
            </a:r>
            <a:r>
              <a:rPr lang="en-US"/>
              <a:t>.</a:t>
            </a:r>
          </a:p>
          <a:p>
            <a:pPr algn="just">
              <a:buFont typeface=""/>
              <a:buChar char="•"/>
            </a:pPr>
            <a:r>
              <a:rPr lang="en-US" b="1"/>
              <a:t>Tecnologias:</a:t>
            </a:r>
            <a:r>
              <a:rPr lang="en-US"/>
              <a:t> A </a:t>
            </a:r>
            <a:r>
              <a:rPr lang="en-US" err="1"/>
              <a:t>aplicação</a:t>
            </a:r>
            <a:r>
              <a:rPr lang="en-US"/>
              <a:t> de RDF e OWL para </a:t>
            </a:r>
            <a:r>
              <a:rPr lang="en-US" err="1"/>
              <a:t>estruturar</a:t>
            </a:r>
            <a:r>
              <a:rPr lang="en-US"/>
              <a:t> e </a:t>
            </a:r>
            <a:r>
              <a:rPr lang="en-US" err="1"/>
              <a:t>adicionar</a:t>
            </a:r>
            <a:r>
              <a:rPr lang="en-US"/>
              <a:t> </a:t>
            </a:r>
            <a:r>
              <a:rPr lang="en-US" err="1"/>
              <a:t>inteligência</a:t>
            </a:r>
            <a:r>
              <a:rPr lang="en-US"/>
              <a:t> </a:t>
            </a:r>
            <a:r>
              <a:rPr lang="en-US" err="1"/>
              <a:t>aos</a:t>
            </a:r>
            <a:r>
              <a:rPr lang="en-US"/>
              <a:t> dados.</a:t>
            </a:r>
          </a:p>
          <a:p>
            <a:pPr algn="just"/>
            <a:endParaRPr lang="en-US"/>
          </a:p>
          <a:p>
            <a:pPr algn="just"/>
            <a:r>
              <a:rPr lang="en-US" b="1"/>
              <a:t>3. O </a:t>
            </a:r>
            <a:r>
              <a:rPr lang="en-US" b="1" err="1"/>
              <a:t>Projeto</a:t>
            </a:r>
            <a:r>
              <a:rPr lang="en-US" b="1"/>
              <a:t> </a:t>
            </a:r>
            <a:r>
              <a:rPr lang="en-US" b="1" err="1"/>
              <a:t>Prático</a:t>
            </a:r>
            <a:r>
              <a:rPr lang="en-US" b="1"/>
              <a:t>: </a:t>
            </a:r>
            <a:r>
              <a:rPr lang="en-US" b="1" err="1"/>
              <a:t>Assistente</a:t>
            </a:r>
            <a:r>
              <a:rPr lang="en-US" b="1"/>
              <a:t> Virtual</a:t>
            </a:r>
          </a:p>
          <a:p>
            <a:pPr algn="just">
              <a:buFont typeface=""/>
              <a:buChar char="•"/>
            </a:pPr>
            <a:r>
              <a:rPr lang="en-US" b="1" err="1"/>
              <a:t>Arquitetura</a:t>
            </a:r>
            <a:r>
              <a:rPr lang="en-US" b="1"/>
              <a:t>:</a:t>
            </a:r>
            <a:r>
              <a:rPr lang="en-US"/>
              <a:t> O </a:t>
            </a:r>
            <a:r>
              <a:rPr lang="en-US" err="1"/>
              <a:t>fluxo</a:t>
            </a:r>
            <a:r>
              <a:rPr lang="en-US"/>
              <a:t> de converter o </a:t>
            </a:r>
            <a:r>
              <a:rPr lang="en-US" err="1"/>
              <a:t>modelo</a:t>
            </a:r>
            <a:r>
              <a:rPr lang="en-US"/>
              <a:t> BIM, </a:t>
            </a:r>
            <a:r>
              <a:rPr lang="en-US" err="1"/>
              <a:t>carregá</a:t>
            </a:r>
            <a:r>
              <a:rPr lang="en-US"/>
              <a:t>-lo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base de </a:t>
            </a:r>
            <a:r>
              <a:rPr lang="en-US" err="1"/>
              <a:t>conhecimento</a:t>
            </a:r>
            <a:r>
              <a:rPr lang="en-US"/>
              <a:t> (</a:t>
            </a:r>
            <a:r>
              <a:rPr lang="en-US" err="1"/>
              <a:t>Fuseki</a:t>
            </a:r>
            <a:r>
              <a:rPr lang="en-US"/>
              <a:t>) e </a:t>
            </a:r>
            <a:r>
              <a:rPr lang="en-US" err="1"/>
              <a:t>habilitar</a:t>
            </a:r>
            <a:r>
              <a:rPr lang="en-US"/>
              <a:t> </a:t>
            </a:r>
            <a:r>
              <a:rPr lang="en-US" err="1"/>
              <a:t>consultas</a:t>
            </a:r>
            <a:r>
              <a:rPr lang="en-US"/>
              <a:t> via SPARQL e um Chatbot.</a:t>
            </a:r>
          </a:p>
          <a:p>
            <a:pPr algn="just">
              <a:buFont typeface=""/>
              <a:buChar char="•"/>
            </a:pPr>
            <a:r>
              <a:rPr lang="en-US" b="1" err="1"/>
              <a:t>Interação</a:t>
            </a:r>
            <a:r>
              <a:rPr lang="en-US" b="1"/>
              <a:t> com o </a:t>
            </a:r>
            <a:r>
              <a:rPr lang="en-US" b="1" err="1"/>
              <a:t>Usuário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err="1"/>
              <a:t>Funcionalidades</a:t>
            </a:r>
            <a:r>
              <a:rPr lang="en-US"/>
              <a:t> de consulta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 natural, com </a:t>
            </a:r>
            <a:r>
              <a:rPr lang="en-US" err="1"/>
              <a:t>visualização</a:t>
            </a:r>
            <a:r>
              <a:rPr lang="en-US"/>
              <a:t> e </a:t>
            </a:r>
            <a:r>
              <a:rPr lang="en-US" err="1"/>
              <a:t>navegação</a:t>
            </a:r>
            <a:r>
              <a:rPr lang="en-US"/>
              <a:t> </a:t>
            </a:r>
            <a:r>
              <a:rPr lang="en-US" err="1"/>
              <a:t>pelos</a:t>
            </a:r>
            <a:r>
              <a:rPr lang="en-US"/>
              <a:t> </a:t>
            </a:r>
            <a:r>
              <a:rPr lang="en-US" err="1"/>
              <a:t>grafos</a:t>
            </a:r>
            <a:r>
              <a:rPr lang="en-US"/>
              <a:t> de </a:t>
            </a:r>
            <a:r>
              <a:rPr lang="en-US" err="1"/>
              <a:t>conhecimento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r>
              <a:rPr lang="en-US" b="1"/>
              <a:t>4. </a:t>
            </a:r>
            <a:r>
              <a:rPr lang="en-US" b="1" err="1"/>
              <a:t>Conclusão</a:t>
            </a:r>
            <a:endParaRPr lang="en-US" b="1"/>
          </a:p>
          <a:p>
            <a:pPr algn="just">
              <a:buFont typeface=""/>
              <a:buChar char="•"/>
            </a:pPr>
            <a:r>
              <a:rPr lang="en-US"/>
              <a:t>As </a:t>
            </a:r>
            <a:r>
              <a:rPr lang="en-US" err="1"/>
              <a:t>Vantagens</a:t>
            </a:r>
            <a:r>
              <a:rPr lang="en-US"/>
              <a:t> da </a:t>
            </a:r>
            <a:r>
              <a:rPr lang="en-US" err="1"/>
              <a:t>Abordagem</a:t>
            </a:r>
            <a:r>
              <a:rPr lang="en-US"/>
              <a:t> </a:t>
            </a:r>
            <a:r>
              <a:rPr lang="en-US" err="1"/>
              <a:t>Semântica</a:t>
            </a:r>
            <a:r>
              <a:rPr lang="en-US"/>
              <a:t> e o </a:t>
            </a:r>
            <a:r>
              <a:rPr lang="en-US" err="1"/>
              <a:t>Resumo</a:t>
            </a:r>
            <a:r>
              <a:rPr lang="en-US"/>
              <a:t> do </a:t>
            </a:r>
            <a:r>
              <a:rPr lang="en-US" err="1"/>
              <a:t>Projeto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6066-049F-822C-53D6-221B8942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6646"/>
            <a:ext cx="8266314" cy="1409710"/>
          </a:xfrm>
        </p:spPr>
        <p:txBody>
          <a:bodyPr/>
          <a:lstStyle/>
          <a:p>
            <a:r>
              <a:rPr lang="pt-BR" b="1">
                <a:solidFill>
                  <a:schemeClr val="tx1"/>
                </a:solidFill>
                <a:latin typeface="Century Gothic"/>
                <a:cs typeface="Arial"/>
              </a:rPr>
              <a:t>O Projeto: Consulta Inteligente a Modelos BIM</a:t>
            </a:r>
            <a:endParaRPr lang="pt-BR">
              <a:solidFill>
                <a:schemeClr val="tx1"/>
              </a:solidFill>
              <a:latin typeface="Century Gothic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052B-55EA-619C-15D0-F1B347CBD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1621424"/>
            <a:ext cx="5577216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400" b="1" dirty="0">
                <a:latin typeface="Century Gothic"/>
                <a:cs typeface="Arial"/>
              </a:rPr>
              <a:t>O Projeto: Um Assistente Virtual para BIM</a:t>
            </a:r>
            <a:endParaRPr lang="pt-BR" sz="2400" dirty="0"/>
          </a:p>
          <a:p>
            <a:pPr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Objetivo:</a:t>
            </a:r>
            <a:r>
              <a:rPr lang="pt-BR" sz="2400" dirty="0">
                <a:latin typeface="Century Gothic"/>
                <a:cs typeface="Arial"/>
              </a:rPr>
              <a:t> Permitir a consulta de modelos BIM em linguagem natural.</a:t>
            </a:r>
          </a:p>
          <a:p>
            <a:pPr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Interface Principal:</a:t>
            </a:r>
            <a:endParaRPr lang="pt-BR" sz="2400" dirty="0">
              <a:latin typeface="Century Gothic"/>
              <a:cs typeface="Arial"/>
            </a:endParaRPr>
          </a:p>
          <a:p>
            <a:pPr lvl="1">
              <a:buFont typeface="Courier New" charset="2"/>
              <a:buChar char="o"/>
            </a:pPr>
            <a:r>
              <a:rPr lang="pt-BR" sz="2400" b="1" err="1">
                <a:latin typeface="Century Gothic"/>
                <a:cs typeface="Arial"/>
              </a:rPr>
              <a:t>Chatbot</a:t>
            </a:r>
            <a:r>
              <a:rPr lang="pt-BR" sz="2400" dirty="0">
                <a:latin typeface="Century Gothic"/>
                <a:cs typeface="Arial"/>
              </a:rPr>
              <a:t> para interação por texto.</a:t>
            </a:r>
          </a:p>
          <a:p>
            <a:pPr lvl="1">
              <a:buFont typeface="Courier New" charset="2"/>
              <a:buChar char="o"/>
            </a:pPr>
            <a:r>
              <a:rPr lang="pt-BR" sz="2400" b="1" dirty="0">
                <a:latin typeface="Century Gothic"/>
                <a:cs typeface="Arial"/>
              </a:rPr>
              <a:t>Visualização de Grafo</a:t>
            </a:r>
            <a:r>
              <a:rPr lang="pt-BR" sz="2400" dirty="0">
                <a:latin typeface="Century Gothic"/>
                <a:cs typeface="Arial"/>
              </a:rPr>
              <a:t> interativa.</a:t>
            </a:r>
          </a:p>
          <a:p>
            <a:pPr lvl="1">
              <a:buFont typeface="Courier New" charset="2"/>
              <a:buChar char="o"/>
            </a:pPr>
            <a:r>
              <a:rPr lang="pt-BR" sz="2400" b="1" dirty="0">
                <a:latin typeface="Century Gothic"/>
                <a:cs typeface="Arial"/>
              </a:rPr>
              <a:t>Construtor de Consultas</a:t>
            </a:r>
            <a:r>
              <a:rPr lang="pt-BR" sz="2400" dirty="0">
                <a:latin typeface="Century Gothic"/>
                <a:cs typeface="Arial"/>
              </a:rPr>
              <a:t> para auxiliar o utilizador.</a:t>
            </a:r>
            <a:endParaRPr lang="pt-BR" sz="2400" dirty="0">
              <a:latin typeface="Century Gothic"/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AA84AD4-1C07-06C4-3D77-AA65CB92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84" y="1230941"/>
            <a:ext cx="4531810" cy="55084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DAC54-7821-DB63-1420-48EFEA34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869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2B58-34FD-F4A1-BF80-74BD0405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3D54-CC51-7D94-343C-53006819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5800"/>
            <a:ext cx="6794862" cy="1420582"/>
          </a:xfrm>
        </p:spPr>
        <p:txBody>
          <a:bodyPr/>
          <a:lstStyle/>
          <a:p>
            <a:r>
              <a:rPr lang="pt-BR" b="1">
                <a:solidFill>
                  <a:schemeClr val="tx1"/>
                </a:solidFill>
                <a:ea typeface="+mj-lt"/>
                <a:cs typeface="+mj-lt"/>
              </a:rPr>
              <a:t>Arquitetura da Solução</a:t>
            </a:r>
            <a:endParaRPr lang="pt-BR">
              <a:solidFill>
                <a:schemeClr val="tx1"/>
              </a:solidFill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51FD-8D3D-603D-57FA-43DF0C8D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2300797"/>
            <a:ext cx="557721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2400" b="1" dirty="0">
              <a:latin typeface="Century Gothic"/>
              <a:cs typeface="Arial"/>
            </a:endParaRPr>
          </a:p>
          <a:p>
            <a:pPr marL="0" indent="0">
              <a:buNone/>
            </a:pPr>
            <a:r>
              <a:rPr lang="pt-BR" sz="2400" b="1" err="1">
                <a:ea typeface="+mj-lt"/>
                <a:cs typeface="+mj-lt"/>
              </a:rPr>
              <a:t>Frontend</a:t>
            </a:r>
            <a:r>
              <a:rPr lang="pt-BR" sz="2400" b="1" dirty="0">
                <a:ea typeface="+mj-lt"/>
                <a:cs typeface="+mj-lt"/>
              </a:rPr>
              <a:t>:</a:t>
            </a:r>
            <a:r>
              <a:rPr lang="pt-BR" sz="2400" dirty="0">
                <a:ea typeface="+mj-lt"/>
                <a:cs typeface="+mj-lt"/>
              </a:rPr>
              <a:t> HTML5, </a:t>
            </a:r>
            <a:r>
              <a:rPr lang="pt-BR" sz="2400" err="1">
                <a:ea typeface="+mj-lt"/>
                <a:cs typeface="+mj-lt"/>
              </a:rPr>
              <a:t>Tailwind</a:t>
            </a:r>
            <a:r>
              <a:rPr lang="pt-BR" sz="2400" dirty="0">
                <a:ea typeface="+mj-lt"/>
                <a:cs typeface="+mj-lt"/>
              </a:rPr>
              <a:t> CSS, Vis.js</a:t>
            </a:r>
          </a:p>
          <a:p>
            <a:pPr marL="0" indent="0">
              <a:buNone/>
            </a:pPr>
            <a:r>
              <a:rPr lang="pt-BR" sz="2400" b="1" err="1">
                <a:ea typeface="+mj-lt"/>
                <a:cs typeface="+mj-lt"/>
              </a:rPr>
              <a:t>Backend</a:t>
            </a:r>
            <a:r>
              <a:rPr lang="pt-BR" sz="2400" b="1" dirty="0">
                <a:ea typeface="+mj-lt"/>
                <a:cs typeface="+mj-lt"/>
              </a:rPr>
              <a:t>:</a:t>
            </a:r>
            <a:r>
              <a:rPr lang="pt-BR" sz="2400" dirty="0">
                <a:ea typeface="+mj-lt"/>
                <a:cs typeface="+mj-lt"/>
              </a:rPr>
              <a:t> Python + </a:t>
            </a:r>
            <a:r>
              <a:rPr lang="pt-BR" sz="2400" err="1">
                <a:ea typeface="+mj-lt"/>
                <a:cs typeface="+mj-lt"/>
              </a:rPr>
              <a:t>Flask</a:t>
            </a:r>
            <a:r>
              <a:rPr lang="pt-BR" sz="2400" dirty="0">
                <a:ea typeface="+mj-lt"/>
                <a:cs typeface="+mj-lt"/>
              </a:rPr>
              <a:t>, NLU, </a:t>
            </a:r>
            <a:r>
              <a:rPr lang="pt-BR" sz="2400" err="1">
                <a:ea typeface="+mj-lt"/>
                <a:cs typeface="+mj-lt"/>
              </a:rPr>
              <a:t>spaCy</a:t>
            </a: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 dirty="0">
                <a:ea typeface="+mj-lt"/>
                <a:cs typeface="+mj-lt"/>
              </a:rPr>
              <a:t>Base de Conhecimento:</a:t>
            </a:r>
            <a:r>
              <a:rPr lang="pt-BR" sz="2400" dirty="0">
                <a:ea typeface="+mj-lt"/>
                <a:cs typeface="+mj-lt"/>
              </a:rPr>
              <a:t> Apache Jena </a:t>
            </a:r>
            <a:r>
              <a:rPr lang="pt-BR" sz="2400" err="1">
                <a:ea typeface="+mj-lt"/>
                <a:cs typeface="+mj-lt"/>
              </a:rPr>
              <a:t>Fuseki</a:t>
            </a:r>
            <a:r>
              <a:rPr lang="pt-BR" sz="2400" dirty="0">
                <a:ea typeface="+mj-lt"/>
                <a:cs typeface="+mj-lt"/>
              </a:rPr>
              <a:t> (SPARQL) </a:t>
            </a:r>
            <a:endParaRPr lang="pt-BR" sz="2400" dirty="0"/>
          </a:p>
          <a:p>
            <a:endParaRPr lang="pt-BR"/>
          </a:p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</p:txBody>
      </p:sp>
      <p:pic>
        <p:nvPicPr>
          <p:cNvPr id="7" name="Imagem 6" descr="Python PNG With Transparent Background">
            <a:extLst>
              <a:ext uri="{FF2B5EF4-FFF2-40B4-BE49-F238E27FC236}">
                <a16:creationId xmlns:a16="http://schemas.microsoft.com/office/drawing/2014/main" id="{37A58CBA-FC7D-084E-66C0-B337D719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147" y="1378026"/>
            <a:ext cx="1439538" cy="14028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DC9E93-C1B6-D77A-299D-B5DA8EBE4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10" y="3511627"/>
            <a:ext cx="2469959" cy="2561421"/>
          </a:xfrm>
          <a:prstGeom prst="rect">
            <a:avLst/>
          </a:prstGeom>
        </p:spPr>
      </p:pic>
      <p:pic>
        <p:nvPicPr>
          <p:cNvPr id="10" name="Imagem 9" descr="Download Flask Logo - Flask Python Icon PNG Image with No Background ...">
            <a:extLst>
              <a:ext uri="{FF2B5EF4-FFF2-40B4-BE49-F238E27FC236}">
                <a16:creationId xmlns:a16="http://schemas.microsoft.com/office/drawing/2014/main" id="{8E002010-2E69-CA97-C665-308B01CAA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629" y="2979338"/>
            <a:ext cx="1439538" cy="1918386"/>
          </a:xfrm>
          <a:prstGeom prst="rect">
            <a:avLst/>
          </a:prstGeom>
        </p:spPr>
      </p:pic>
      <p:pic>
        <p:nvPicPr>
          <p:cNvPr id="11" name="Imagem 10" descr="spaCy · Industrial-strength Natural Language Processing in Python">
            <a:extLst>
              <a:ext uri="{FF2B5EF4-FFF2-40B4-BE49-F238E27FC236}">
                <a16:creationId xmlns:a16="http://schemas.microsoft.com/office/drawing/2014/main" id="{DCA18E6A-F60C-A9EF-205C-2A4E39C91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147" y="5316235"/>
            <a:ext cx="2164815" cy="1183120"/>
          </a:xfrm>
          <a:prstGeom prst="rect">
            <a:avLst/>
          </a:prstGeom>
        </p:spPr>
      </p:pic>
      <p:pic>
        <p:nvPicPr>
          <p:cNvPr id="12" name="Imagem 11" descr="Apache Jena">
            <a:extLst>
              <a:ext uri="{FF2B5EF4-FFF2-40B4-BE49-F238E27FC236}">
                <a16:creationId xmlns:a16="http://schemas.microsoft.com/office/drawing/2014/main" id="{9A897278-3C2A-CBEE-BBF0-50570AEE2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521" y="1313761"/>
            <a:ext cx="1972020" cy="1972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56431-610A-9E2B-2C9E-4819A6B5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968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37CA-06E6-BABA-78C8-5F43840D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4710-7B06-35A9-51E1-CDBD3538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7926627" cy="1400530"/>
          </a:xfrm>
        </p:spPr>
        <p:txBody>
          <a:bodyPr/>
          <a:lstStyle/>
          <a:p>
            <a:r>
              <a:rPr lang="pt-BR" b="1">
                <a:solidFill>
                  <a:schemeClr val="tx1"/>
                </a:solidFill>
                <a:latin typeface="Century Gothic"/>
                <a:ea typeface="+mj-lt"/>
                <a:cs typeface="Arial"/>
              </a:rPr>
              <a:t>Passo 1: Preparando a Base de Conhecimento</a:t>
            </a:r>
            <a:endParaRPr lang="pt-BR">
              <a:solidFill>
                <a:schemeClr val="tx1"/>
              </a:solidFill>
              <a:latin typeface="Century Gothic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899D-14C6-BA15-4824-7F1C1015D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62" y="1624369"/>
            <a:ext cx="4398619" cy="37785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  <a:p>
            <a:pPr marL="0" indent="0">
              <a:buNone/>
            </a:pPr>
            <a:r>
              <a:rPr lang="pt-BR" sz="2400" b="1" dirty="0">
                <a:latin typeface="Century Gothic"/>
                <a:cs typeface="Arial"/>
              </a:rPr>
              <a:t>Passo 1: Preparação dos Dados</a:t>
            </a:r>
            <a:endParaRPr lang="pt-BR" sz="2400" dirty="0">
              <a:latin typeface="Century Gothic"/>
              <a:cs typeface="Arial"/>
            </a:endParaRPr>
          </a:p>
          <a:p>
            <a:pPr marL="457200" indent="-457200"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Leitura do ficheiro </a:t>
            </a:r>
            <a:r>
              <a:rPr lang="pt-BR" sz="2400" b="1" dirty="0">
                <a:latin typeface="Century Gothic"/>
                <a:ea typeface="Roboto Mono"/>
              </a:rPr>
              <a:t>.</a:t>
            </a:r>
            <a:r>
              <a:rPr lang="pt-BR" sz="2400" b="1" err="1">
                <a:latin typeface="Century Gothic"/>
                <a:ea typeface="Roboto Mono"/>
              </a:rPr>
              <a:t>ifc</a:t>
            </a:r>
            <a:r>
              <a:rPr lang="pt-BR" sz="2400" dirty="0">
                <a:latin typeface="Century Gothic"/>
                <a:cs typeface="Arial"/>
              </a:rPr>
              <a:t> com a biblioteca </a:t>
            </a:r>
            <a:r>
              <a:rPr lang="pt-BR" sz="2400" b="1" err="1">
                <a:latin typeface="Century Gothic"/>
                <a:cs typeface="Arial"/>
              </a:rPr>
              <a:t>IfcOpenShell</a:t>
            </a:r>
            <a:r>
              <a:rPr lang="pt-BR" sz="2400" dirty="0">
                <a:latin typeface="Century Gothic"/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Conversão para RDF (</a:t>
            </a:r>
            <a:r>
              <a:rPr lang="pt-BR" sz="2400" b="1" dirty="0">
                <a:latin typeface="Century Gothic"/>
                <a:ea typeface="Roboto Mono"/>
              </a:rPr>
              <a:t>.</a:t>
            </a:r>
            <a:r>
              <a:rPr lang="pt-BR" sz="2400" b="1" err="1">
                <a:latin typeface="Century Gothic"/>
                <a:ea typeface="Roboto Mono"/>
              </a:rPr>
              <a:t>ttl</a:t>
            </a:r>
            <a:r>
              <a:rPr lang="pt-BR" sz="2400" b="1" dirty="0">
                <a:latin typeface="Century Gothic"/>
                <a:cs typeface="Arial"/>
              </a:rPr>
              <a:t>)</a:t>
            </a:r>
            <a:r>
              <a:rPr lang="pt-BR" sz="2400" dirty="0">
                <a:latin typeface="Century Gothic"/>
                <a:cs typeface="Arial"/>
              </a:rPr>
              <a:t> com a biblioteca </a:t>
            </a:r>
            <a:r>
              <a:rPr lang="pt-BR" sz="2400" b="1" err="1">
                <a:latin typeface="Century Gothic"/>
                <a:cs typeface="Arial"/>
              </a:rPr>
              <a:t>rdflib</a:t>
            </a:r>
            <a:r>
              <a:rPr lang="pt-BR" sz="2400" dirty="0">
                <a:latin typeface="Century Gothic"/>
                <a:cs typeface="Arial"/>
              </a:rPr>
              <a:t>.</a:t>
            </a:r>
          </a:p>
          <a:p>
            <a:pPr marL="457200" indent="-457200"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Carregamento automático</a:t>
            </a:r>
            <a:r>
              <a:rPr lang="pt-BR" sz="2400" dirty="0">
                <a:latin typeface="Century Gothic"/>
                <a:cs typeface="Arial"/>
              </a:rPr>
              <a:t> no servidor </a:t>
            </a:r>
            <a:r>
              <a:rPr lang="pt-BR" sz="2400" b="1" err="1">
                <a:latin typeface="Century Gothic"/>
                <a:cs typeface="Arial"/>
              </a:rPr>
              <a:t>Fuseki</a:t>
            </a:r>
            <a:r>
              <a:rPr lang="pt-BR" sz="2400" dirty="0">
                <a:latin typeface="Century Gothic"/>
                <a:cs typeface="Arial"/>
              </a:rPr>
              <a:t> com o nosso script de setup.</a:t>
            </a:r>
            <a:endParaRPr lang="pt-BR" sz="2400" dirty="0">
              <a:latin typeface="Century Gothic"/>
            </a:endParaRPr>
          </a:p>
          <a:p>
            <a:pPr marL="0" indent="0">
              <a:buNone/>
            </a:pPr>
            <a:endParaRPr lang="pt-BR"/>
          </a:p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</p:txBody>
      </p:sp>
      <p:pic>
        <p:nvPicPr>
          <p:cNvPr id="4" name="Imagem 3" descr="buildingSMART International">
            <a:extLst>
              <a:ext uri="{FF2B5EF4-FFF2-40B4-BE49-F238E27FC236}">
                <a16:creationId xmlns:a16="http://schemas.microsoft.com/office/drawing/2014/main" id="{96C0FEB3-666E-AC7D-41FC-6BE99276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35" y="1719578"/>
            <a:ext cx="2165590" cy="2165590"/>
          </a:xfrm>
          <a:prstGeom prst="rect">
            <a:avLst/>
          </a:prstGeom>
        </p:spPr>
      </p:pic>
      <p:pic>
        <p:nvPicPr>
          <p:cNvPr id="6" name="Imagem 5" descr="Python PNG With Transparent Background">
            <a:extLst>
              <a:ext uri="{FF2B5EF4-FFF2-40B4-BE49-F238E27FC236}">
                <a16:creationId xmlns:a16="http://schemas.microsoft.com/office/drawing/2014/main" id="{A4911EE9-EFAE-846C-9B30-520180FA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08" y="4638049"/>
            <a:ext cx="1310142" cy="1273419"/>
          </a:xfrm>
          <a:prstGeom prst="rect">
            <a:avLst/>
          </a:prstGeom>
        </p:spPr>
      </p:pic>
      <p:pic>
        <p:nvPicPr>
          <p:cNvPr id="7" name="Imagem 6" descr="Logos for RDF Formats (RDF/XML, Turtle, RDFa, SPARQL, R2RML, SHACL)">
            <a:extLst>
              <a:ext uri="{FF2B5EF4-FFF2-40B4-BE49-F238E27FC236}">
                <a16:creationId xmlns:a16="http://schemas.microsoft.com/office/drawing/2014/main" id="{76D30F80-EF8F-FC84-FDA9-4F599A15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499" y="4488848"/>
            <a:ext cx="1582211" cy="1609753"/>
          </a:xfrm>
          <a:prstGeom prst="rect">
            <a:avLst/>
          </a:prstGeom>
        </p:spPr>
      </p:pic>
      <p:pic>
        <p:nvPicPr>
          <p:cNvPr id="9" name="Imagem 8" descr="Apache Jena">
            <a:extLst>
              <a:ext uri="{FF2B5EF4-FFF2-40B4-BE49-F238E27FC236}">
                <a16:creationId xmlns:a16="http://schemas.microsoft.com/office/drawing/2014/main" id="{EFC598BA-B3E5-FAF8-CF67-0757A11CD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0230" y="1881060"/>
            <a:ext cx="1799492" cy="1799492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9EC2938F-E9E6-CA8A-160B-701A70D3DB04}"/>
              </a:ext>
            </a:extLst>
          </p:cNvPr>
          <p:cNvSpPr/>
          <p:nvPr/>
        </p:nvSpPr>
        <p:spPr>
          <a:xfrm>
            <a:off x="5914809" y="3514055"/>
            <a:ext cx="427123" cy="800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0AF54E3-4873-E5EF-47CD-C3C0019340B3}"/>
              </a:ext>
            </a:extLst>
          </p:cNvPr>
          <p:cNvSpPr/>
          <p:nvPr/>
        </p:nvSpPr>
        <p:spPr>
          <a:xfrm rot="16200000">
            <a:off x="7890309" y="4368296"/>
            <a:ext cx="500568" cy="17255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EF9C88AF-F973-BD5B-7C7C-4CC115301775}"/>
              </a:ext>
            </a:extLst>
          </p:cNvPr>
          <p:cNvSpPr/>
          <p:nvPr/>
        </p:nvSpPr>
        <p:spPr>
          <a:xfrm rot="10800000">
            <a:off x="9853340" y="3514055"/>
            <a:ext cx="427123" cy="8003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9E7D3-37F2-D053-F350-68F96C5B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47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A5F2-96CA-2A4E-F24F-AF6586E6D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EEF3-308C-AB9D-807F-41570289D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r>
              <a:rPr lang="pt-BR" b="1">
                <a:solidFill>
                  <a:schemeClr val="tx1"/>
                </a:solidFill>
                <a:latin typeface="Century Gothic"/>
                <a:ea typeface="+mj-lt"/>
                <a:cs typeface="Arial"/>
              </a:rPr>
              <a:t>Passo 2: A Base de Conhecimento com </a:t>
            </a:r>
            <a:r>
              <a:rPr lang="pt-BR" b="1" err="1">
                <a:solidFill>
                  <a:schemeClr val="tx1"/>
                </a:solidFill>
                <a:latin typeface="Century Gothic"/>
                <a:ea typeface="+mj-lt"/>
                <a:cs typeface="Arial"/>
              </a:rPr>
              <a:t>Fuseki</a:t>
            </a:r>
            <a:r>
              <a:rPr lang="pt-BR" b="1">
                <a:solidFill>
                  <a:schemeClr val="tx1"/>
                </a:solidFill>
                <a:latin typeface="Century Gothic"/>
                <a:ea typeface="+mj-lt"/>
                <a:cs typeface="Arial"/>
              </a:rPr>
              <a:t> e SPARQL</a:t>
            </a:r>
            <a:endParaRPr lang="pt-BR" b="1">
              <a:solidFill>
                <a:schemeClr val="tx1"/>
              </a:solidFill>
              <a:latin typeface="Century Gothic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D84D-74ED-0563-9A1A-183836654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281" y="1711846"/>
            <a:ext cx="4411264" cy="4195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endParaRPr lang="pt-BR" sz="2400" b="1" dirty="0">
              <a:latin typeface="Century Gothic"/>
              <a:cs typeface="Arial"/>
            </a:endParaRPr>
          </a:p>
          <a:p>
            <a:pPr marL="0" indent="0">
              <a:buNone/>
            </a:pPr>
            <a:r>
              <a:rPr lang="pt-BR" sz="2400" b="1" dirty="0">
                <a:latin typeface="Century Gothic"/>
                <a:cs typeface="Arial"/>
              </a:rPr>
              <a:t>Passo 2: A Base de Conhecimento</a:t>
            </a:r>
            <a:endParaRPr lang="pt-BR" sz="2400" b="1" dirty="0">
              <a:latin typeface="Century Gothic"/>
            </a:endParaRPr>
          </a:p>
          <a:p>
            <a:pPr marL="228600" indent="-228600"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Apache Jena </a:t>
            </a:r>
            <a:r>
              <a:rPr lang="pt-BR" sz="2400" b="1" err="1">
                <a:latin typeface="Century Gothic"/>
                <a:cs typeface="Arial"/>
              </a:rPr>
              <a:t>Fuseki</a:t>
            </a:r>
            <a:r>
              <a:rPr lang="pt-BR" sz="2400" b="1" dirty="0">
                <a:latin typeface="Century Gothic"/>
                <a:cs typeface="Arial"/>
              </a:rPr>
              <a:t>: O </a:t>
            </a:r>
            <a:r>
              <a:rPr lang="pt-BR" sz="2400" b="1" dirty="0">
                <a:latin typeface="Century Gothic"/>
                <a:ea typeface="Roboto Mono"/>
                <a:cs typeface="Arial"/>
              </a:rPr>
              <a:t>nosso </a:t>
            </a:r>
            <a:r>
              <a:rPr lang="pt-BR" sz="2400" b="1" dirty="0">
                <a:latin typeface="Century Gothic"/>
                <a:cs typeface="Arial"/>
              </a:rPr>
              <a:t>servidor de grafos (</a:t>
            </a:r>
            <a:r>
              <a:rPr lang="pt-BR" sz="2400" b="1" err="1">
                <a:latin typeface="Century Gothic"/>
                <a:cs typeface="Arial"/>
              </a:rPr>
              <a:t>Triplestore</a:t>
            </a:r>
            <a:r>
              <a:rPr lang="pt-BR" sz="2400" b="1" dirty="0">
                <a:latin typeface="Century Gothic"/>
                <a:cs typeface="Arial"/>
              </a:rPr>
              <a:t>) que armazena a ontologia.</a:t>
            </a:r>
          </a:p>
          <a:p>
            <a:pPr marL="228600" indent="-228600">
              <a:buAutoNum type="arabicPeriod"/>
            </a:pPr>
            <a:r>
              <a:rPr lang="pt-BR" sz="2400" b="1" dirty="0">
                <a:latin typeface="Century Gothic"/>
                <a:cs typeface="Arial"/>
              </a:rPr>
              <a:t>SPARQL: A linguagem de consulta padrão para RDF, usada para interrogar a base de conhecimento.</a:t>
            </a:r>
          </a:p>
          <a:p>
            <a:pPr marL="0" indent="0">
              <a:buNone/>
            </a:pPr>
            <a:endParaRPr lang="pt-BR" b="1">
              <a:latin typeface="Century Gothic"/>
              <a:cs typeface="Arial"/>
            </a:endParaRPr>
          </a:p>
          <a:p>
            <a:pPr marL="0" indent="0">
              <a:buNone/>
            </a:pPr>
            <a:endParaRPr lang="pt-BR"/>
          </a:p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</p:txBody>
      </p:sp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4F75DE5-9732-2292-2A67-882575CF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42" y="1625333"/>
            <a:ext cx="6114504" cy="49614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DAA5084-4C6A-BC28-8011-018FD1D2D584}"/>
              </a:ext>
            </a:extLst>
          </p:cNvPr>
          <p:cNvSpPr/>
          <p:nvPr/>
        </p:nvSpPr>
        <p:spPr>
          <a:xfrm>
            <a:off x="488107" y="4169264"/>
            <a:ext cx="5969339" cy="685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08AAD2-965C-3C16-C107-DA0F8595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94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C1274-3D9E-71CB-6175-7384453D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DA67-073D-55A0-F484-5EC6E183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55AF-38E1-8CB0-5D95-EE77C52B6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372" y="1712386"/>
            <a:ext cx="5636769" cy="34334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  <a:p>
            <a:pPr>
              <a:buNone/>
            </a:pPr>
            <a:r>
              <a:rPr lang="pt-BR" sz="2400" b="1" dirty="0">
                <a:ea typeface="+mj-lt"/>
                <a:cs typeface="+mj-lt"/>
              </a:rPr>
              <a:t>Passo 3: Como Executar o </a:t>
            </a:r>
            <a:r>
              <a:rPr lang="pt-BR" sz="2400" b="1" dirty="0" err="1">
                <a:ea typeface="+mj-lt"/>
                <a:cs typeface="+mj-lt"/>
              </a:rPr>
              <a:t>Chatbot</a:t>
            </a:r>
            <a:endParaRPr lang="pt-BR" sz="2400" b="1" dirty="0">
              <a:ea typeface="+mj-lt"/>
              <a:cs typeface="+mj-lt"/>
            </a:endParaRPr>
          </a:p>
          <a:p>
            <a:pPr>
              <a:buNone/>
            </a:pPr>
            <a:r>
              <a:rPr lang="pt-BR" sz="2400" b="1" dirty="0">
                <a:ea typeface="+mj-lt"/>
                <a:cs typeface="+mj-lt"/>
              </a:rPr>
              <a:t>Para colocar o </a:t>
            </a:r>
            <a:r>
              <a:rPr lang="pt-BR" sz="2400" b="1" dirty="0" err="1">
                <a:ea typeface="+mj-lt"/>
                <a:cs typeface="+mj-lt"/>
              </a:rPr>
              <a:t>chatbot</a:t>
            </a:r>
            <a:r>
              <a:rPr lang="pt-BR" sz="2400" b="1" dirty="0">
                <a:ea typeface="+mj-lt"/>
                <a:cs typeface="+mj-lt"/>
              </a:rPr>
              <a:t> em funcionamento:</a:t>
            </a:r>
            <a:endParaRPr lang="pt-BR" sz="2400" b="1" dirty="0"/>
          </a:p>
          <a:p>
            <a:pPr marL="457200" indent="-457200">
              <a:buAutoNum type="arabicPeriod"/>
            </a:pPr>
            <a:r>
              <a:rPr lang="pt-BR" sz="2400" b="1" dirty="0">
                <a:ea typeface="+mj-lt"/>
                <a:cs typeface="+mj-lt"/>
              </a:rPr>
              <a:t>Execute o arquivo </a:t>
            </a:r>
            <a:r>
              <a:rPr lang="pt-BR" sz="2400" b="1" dirty="0">
                <a:latin typeface="Consolas"/>
                <a:cs typeface="Arial"/>
              </a:rPr>
              <a:t>setup.py</a:t>
            </a:r>
            <a:r>
              <a:rPr lang="pt-BR" sz="2400" b="1" dirty="0">
                <a:ea typeface="+mj-lt"/>
                <a:cs typeface="+mj-lt"/>
              </a:rPr>
              <a:t> para preparar o ambiente.</a:t>
            </a:r>
          </a:p>
          <a:p>
            <a:pPr>
              <a:buAutoNum type="arabicPeriod"/>
            </a:pPr>
            <a:r>
              <a:rPr lang="pt-BR" sz="2400" b="1" dirty="0">
                <a:ea typeface="+mj-lt"/>
                <a:cs typeface="+mj-lt"/>
              </a:rPr>
              <a:t>Em seguida, execute o arquivo </a:t>
            </a:r>
            <a:r>
              <a:rPr lang="pt-BR" sz="2400" b="1" dirty="0">
                <a:latin typeface="Consolas"/>
                <a:cs typeface="Arial"/>
              </a:rPr>
              <a:t>app.py</a:t>
            </a:r>
            <a:r>
              <a:rPr lang="pt-BR" sz="2400" b="1" dirty="0">
                <a:ea typeface="+mj-lt"/>
                <a:cs typeface="+mj-lt"/>
              </a:rPr>
              <a:t>.</a:t>
            </a:r>
          </a:p>
          <a:p>
            <a:pPr>
              <a:buAutoNum type="arabicPeriod"/>
            </a:pPr>
            <a:r>
              <a:rPr lang="pt-BR" sz="2400" b="1" dirty="0">
                <a:ea typeface="+mj-lt"/>
                <a:cs typeface="+mj-lt"/>
              </a:rPr>
              <a:t>Abra o navegador e acesse: </a:t>
            </a:r>
            <a:r>
              <a:rPr lang="pt-BR" sz="2400" b="1" dirty="0">
                <a:ea typeface="+mj-lt"/>
                <a:cs typeface="+mj-lt"/>
                <a:hlinkClick r:id="rId2"/>
              </a:rPr>
              <a:t>http://localhost:5000</a:t>
            </a:r>
            <a:endParaRPr lang="pt-BR" sz="2400" b="1" dirty="0"/>
          </a:p>
          <a:p>
            <a:pPr marL="0" indent="0">
              <a:buNone/>
            </a:pPr>
            <a:endParaRPr lang="pt-BR" b="1">
              <a:latin typeface="Century Gothic"/>
              <a:cs typeface="Arial"/>
            </a:endParaRPr>
          </a:p>
          <a:p>
            <a:pPr marL="0" indent="0">
              <a:buNone/>
            </a:pPr>
            <a:endParaRPr lang="pt-BR">
              <a:latin typeface="Century Gothic"/>
              <a:cs typeface="Arial"/>
            </a:endParaRPr>
          </a:p>
          <a:p>
            <a:pPr>
              <a:buAutoNum type="arabicPeriod"/>
            </a:pPr>
            <a:endParaRPr lang="pt-BR" b="1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AEEE09-09B7-5294-4D75-605B5C7AB26E}"/>
              </a:ext>
            </a:extLst>
          </p:cNvPr>
          <p:cNvSpPr txBox="1"/>
          <p:nvPr/>
        </p:nvSpPr>
        <p:spPr>
          <a:xfrm>
            <a:off x="644463" y="442003"/>
            <a:ext cx="1194228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200" b="1"/>
              <a:t>Passo 3: Executando o </a:t>
            </a:r>
            <a:r>
              <a:rPr lang="pt-BR" sz="4200" b="1" err="1"/>
              <a:t>Chatbot</a:t>
            </a:r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BC15215-6D9D-243E-8501-89E0F078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83" y="1183104"/>
            <a:ext cx="5446910" cy="55646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F1E10-A808-59EC-DDAA-3F9B9BB6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302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A2FF-85E1-A021-1D74-4C094DB5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B6A6-4BF6-6589-71DA-2DAE6F4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CE16-5D62-E7CC-71AB-0BF803AF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1" y="3667880"/>
            <a:ext cx="4415733" cy="3433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endParaRPr lang="pt-BR" b="1">
              <a:latin typeface="Century Gothic"/>
              <a:cs typeface="Arial"/>
            </a:endParaRPr>
          </a:p>
          <a:p>
            <a:pPr marL="0" indent="0">
              <a:buNone/>
            </a:pPr>
            <a:r>
              <a:rPr lang="pt-BR" b="1">
                <a:latin typeface="Arial"/>
                <a:ea typeface="+mj-lt"/>
                <a:cs typeface="Arial"/>
              </a:rPr>
              <a:t>Demo 1: Pergunta</a:t>
            </a:r>
            <a:r>
              <a:rPr lang="pt-BR" b="1">
                <a:latin typeface="Arial"/>
                <a:cs typeface="Arial"/>
              </a:rPr>
              <a:t> </a:t>
            </a:r>
            <a:r>
              <a:rPr lang="pt-BR" b="1">
                <a:latin typeface="Arial"/>
                <a:ea typeface="+mj-lt"/>
                <a:cs typeface="Arial"/>
              </a:rPr>
              <a:t>e Grafo Simples</a:t>
            </a:r>
            <a:r>
              <a:rPr lang="pt-BR">
                <a:latin typeface="Arial"/>
                <a:ea typeface="+mj-lt"/>
                <a:cs typeface="Arial"/>
              </a:rPr>
              <a:t> </a:t>
            </a:r>
          </a:p>
          <a:p>
            <a:pPr marL="0" indent="0">
              <a:buNone/>
            </a:pPr>
            <a:r>
              <a:rPr lang="pt-BR" b="1">
                <a:latin typeface="Arial"/>
                <a:ea typeface="+mj-lt"/>
                <a:cs typeface="Arial"/>
              </a:rPr>
              <a:t>Usuário:</a:t>
            </a:r>
            <a:r>
              <a:rPr lang="pt-BR">
                <a:latin typeface="Arial"/>
                <a:ea typeface="+mj-lt"/>
                <a:cs typeface="Arial"/>
              </a:rPr>
              <a:t> "qual o material do '</a:t>
            </a:r>
            <a:r>
              <a:rPr lang="pt-BR" err="1">
                <a:latin typeface="Arial"/>
                <a:ea typeface="+mj-lt"/>
                <a:cs typeface="Arial"/>
              </a:rPr>
              <a:t>floor</a:t>
            </a:r>
            <a:r>
              <a:rPr lang="pt-BR">
                <a:latin typeface="Arial"/>
                <a:ea typeface="+mj-lt"/>
                <a:cs typeface="Arial"/>
              </a:rPr>
              <a:t>'?" </a:t>
            </a:r>
          </a:p>
          <a:p>
            <a:pPr marL="0" indent="0">
              <a:buFont typeface="Wingdings 3"/>
              <a:buNone/>
            </a:pPr>
            <a:r>
              <a:rPr lang="pt-BR" b="1">
                <a:latin typeface="Arial"/>
                <a:ea typeface="+mj-lt"/>
                <a:cs typeface="Arial"/>
              </a:rPr>
              <a:t>Resultado:</a:t>
            </a:r>
            <a:r>
              <a:rPr lang="pt-BR">
                <a:latin typeface="Arial"/>
                <a:ea typeface="+mj-lt"/>
                <a:cs typeface="Arial"/>
              </a:rPr>
              <a:t> Resposta textual + Grafo focado no objeto consultado.</a:t>
            </a:r>
            <a:endParaRPr lang="pt-BR">
              <a:latin typeface="Arial"/>
              <a:cs typeface="Arial"/>
            </a:endParaRPr>
          </a:p>
          <a:p>
            <a:pPr>
              <a:buNone/>
            </a:pPr>
            <a:endParaRPr lang="pt-BR" b="1"/>
          </a:p>
          <a:p>
            <a:pPr marL="0" indent="0">
              <a:buNone/>
            </a:pPr>
            <a:endParaRPr lang="pt-BR" b="1">
              <a:latin typeface="Century Gothic"/>
              <a:cs typeface="Arial"/>
            </a:endParaRPr>
          </a:p>
          <a:p>
            <a:pPr marL="0" indent="0">
              <a:buNone/>
            </a:pPr>
            <a:endParaRPr lang="pt-BR">
              <a:latin typeface="Century Gothic"/>
              <a:cs typeface="Arial"/>
            </a:endParaRPr>
          </a:p>
          <a:p>
            <a:pPr>
              <a:buAutoNum type="arabicPeriod"/>
            </a:pPr>
            <a:endParaRPr lang="pt-BR" b="1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B942DB-A2D8-2F01-6771-038AD135569B}"/>
              </a:ext>
            </a:extLst>
          </p:cNvPr>
          <p:cNvSpPr txBox="1"/>
          <p:nvPr/>
        </p:nvSpPr>
        <p:spPr>
          <a:xfrm>
            <a:off x="424126" y="442003"/>
            <a:ext cx="119422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Pergunta Simples e Grafo Focado</a:t>
            </a:r>
            <a:endParaRPr lang="pt-BR" sz="4200" b="1">
              <a:latin typeface="Century Gothic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E2EAF-16F2-B782-D058-9D43CC26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25</a:t>
            </a:fld>
            <a:endParaRPr lang="pt-BR"/>
          </a:p>
        </p:txBody>
      </p:sp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CCFE76B-3F8A-E5B8-1B83-2BEAE185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8" y="1480565"/>
            <a:ext cx="5467924" cy="2253524"/>
          </a:xfrm>
          <a:prstGeom prst="rect">
            <a:avLst/>
          </a:prstGeom>
        </p:spPr>
      </p:pic>
      <p:pic>
        <p:nvPicPr>
          <p:cNvPr id="8" name="Imagem 7" descr="Uma imagem contendo Linha do tempo&#10;&#10;O conteúdo gerado por IA pode estar incorreto.">
            <a:extLst>
              <a:ext uri="{FF2B5EF4-FFF2-40B4-BE49-F238E27FC236}">
                <a16:creationId xmlns:a16="http://schemas.microsoft.com/office/drawing/2014/main" id="{74047830-9342-AC4C-3FC6-33296310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84" y="2775273"/>
            <a:ext cx="6174381" cy="37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8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4CB7-A474-DB87-FBD8-578610A0B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335A-750E-B648-9CBF-DBE72DE8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0B9140-85C0-9E28-BB28-C82C3F421F82}"/>
              </a:ext>
            </a:extLst>
          </p:cNvPr>
          <p:cNvSpPr txBox="1"/>
          <p:nvPr/>
        </p:nvSpPr>
        <p:spPr>
          <a:xfrm>
            <a:off x="424126" y="442003"/>
            <a:ext cx="119422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Pergunta Simples e Grafo Focado</a:t>
            </a:r>
            <a:endParaRPr lang="pt-BR" sz="4200" b="1">
              <a:latin typeface="Century Gothic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DB6CC-6D14-9CC3-F9F7-1634AD29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26</a:t>
            </a:fld>
            <a:endParaRPr lang="pt-BR"/>
          </a:p>
        </p:txBody>
      </p:sp>
      <p:pic>
        <p:nvPicPr>
          <p:cNvPr id="6" name="Imagem 5" descr="Gráfico&#10;&#10;O conteúdo gerado por IA pode estar incorreto.">
            <a:extLst>
              <a:ext uri="{FF2B5EF4-FFF2-40B4-BE49-F238E27FC236}">
                <a16:creationId xmlns:a16="http://schemas.microsoft.com/office/drawing/2014/main" id="{07D43BAE-5496-2A6B-D4C3-95DE3C60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13" y="1063505"/>
            <a:ext cx="8797967" cy="54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2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AE8C-907B-9D84-0F29-2B9A5948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6FE4-65E1-99AE-63B1-4D56D128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CFD0E8-E1E6-8FBC-7A41-E47F17277AC1}"/>
              </a:ext>
            </a:extLst>
          </p:cNvPr>
          <p:cNvSpPr txBox="1"/>
          <p:nvPr/>
        </p:nvSpPr>
        <p:spPr>
          <a:xfrm>
            <a:off x="424126" y="442003"/>
            <a:ext cx="119422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Visualização da Ontologia Completa</a:t>
            </a:r>
            <a:endParaRPr lang="pt-BR"/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A22E1-E709-547D-8B0F-F312A7FE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27</a:t>
            </a:fld>
            <a:endParaRPr lang="pt-BR"/>
          </a:p>
        </p:txBody>
      </p:sp>
      <p:pic>
        <p:nvPicPr>
          <p:cNvPr id="3" name="Imagem 2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EBC6E5BC-E4E0-A43D-A27E-35648A5B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85" y="1222356"/>
            <a:ext cx="8534630" cy="520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3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B792-352F-2020-9776-73F7CAFDD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D46C-7EA1-B3DF-D348-8767D5CD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6720BD-C5C7-DFBC-9C32-ADBBCBC9590F}"/>
              </a:ext>
            </a:extLst>
          </p:cNvPr>
          <p:cNvSpPr txBox="1"/>
          <p:nvPr/>
        </p:nvSpPr>
        <p:spPr>
          <a:xfrm>
            <a:off x="424126" y="442003"/>
            <a:ext cx="119422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Visualização da Ontologia Completa</a:t>
            </a:r>
            <a:endParaRPr lang="pt-BR"/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94B73-DB91-919E-B75D-3C4D170C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28</a:t>
            </a:fld>
            <a:endParaRPr lang="pt-BR"/>
          </a:p>
        </p:txBody>
      </p:sp>
      <p:pic>
        <p:nvPicPr>
          <p:cNvPr id="3" name="Imagem 2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C1A954B8-DE23-8C0C-3F57-B525C4FE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85" y="1222356"/>
            <a:ext cx="8534630" cy="5202831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B899F85-7F63-8B28-29E9-F2D0C63E16B5}"/>
              </a:ext>
            </a:extLst>
          </p:cNvPr>
          <p:cNvSpPr/>
          <p:nvPr/>
        </p:nvSpPr>
        <p:spPr>
          <a:xfrm rot="19200000">
            <a:off x="2385751" y="3829370"/>
            <a:ext cx="1648599" cy="6590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53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114AE-15F7-6E31-A6C0-1D5F944E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03E2-0C6F-CAD2-1A43-C86445AD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9D724E-DD15-9590-725D-DBE08A1B6D54}"/>
              </a:ext>
            </a:extLst>
          </p:cNvPr>
          <p:cNvSpPr txBox="1"/>
          <p:nvPr/>
        </p:nvSpPr>
        <p:spPr>
          <a:xfrm>
            <a:off x="424126" y="442003"/>
            <a:ext cx="1194228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Visualização da Ontologia Completa</a:t>
            </a:r>
            <a:endParaRPr lang="pt-BR"/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B6568-8E12-D148-1935-2101E70E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29</a:t>
            </a:fld>
            <a:endParaRPr lang="pt-BR"/>
          </a:p>
        </p:txBody>
      </p:sp>
      <p:pic>
        <p:nvPicPr>
          <p:cNvPr id="7" name="Imagem 6" descr="Uma imagem contendo Linha do tempo&#10;&#10;O conteúdo gerado por IA pode estar incorreto.">
            <a:extLst>
              <a:ext uri="{FF2B5EF4-FFF2-40B4-BE49-F238E27FC236}">
                <a16:creationId xmlns:a16="http://schemas.microsoft.com/office/drawing/2014/main" id="{9ED0C4C3-58C2-AD8F-87F7-C7B281A4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846" r="203" b="-619"/>
          <a:stretch>
            <a:fillRect/>
          </a:stretch>
        </p:blipFill>
        <p:spPr>
          <a:xfrm>
            <a:off x="1585569" y="1011543"/>
            <a:ext cx="9020932" cy="57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56" y="553445"/>
            <a:ext cx="8835519" cy="1400530"/>
          </a:xfrm>
        </p:spPr>
        <p:txBody>
          <a:bodyPr rtlCol="0"/>
          <a:lstStyle/>
          <a:p>
            <a:r>
              <a:rPr lang="pt-BR" b="1">
                <a:solidFill>
                  <a:schemeClr val="tx1"/>
                </a:solidFill>
                <a:latin typeface="Century Gothic"/>
                <a:cs typeface="Arial"/>
              </a:rPr>
              <a:t>O Problema: A Ambiguidade da Informação</a:t>
            </a:r>
            <a:endParaRPr lang="pt-BR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23DB0-0B4C-10CC-6E00-1673EDD62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67" y="1957646"/>
            <a:ext cx="441126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 b="1">
                <a:latin typeface="Century Gothic"/>
                <a:cs typeface="Arial"/>
              </a:rPr>
              <a:t>O Problema: Ambiguidade</a:t>
            </a:r>
            <a:endParaRPr lang="pt-BR" sz="2400">
              <a:latin typeface="Century Gothic"/>
            </a:endParaRPr>
          </a:p>
          <a:p>
            <a:pPr marL="0" indent="0" algn="just">
              <a:buNone/>
            </a:pPr>
            <a:r>
              <a:rPr lang="pt-BR" sz="2400">
                <a:latin typeface="Century Gothic"/>
                <a:cs typeface="Arial"/>
              </a:rPr>
              <a:t>Uma mesma palavra pode ter múltiplos significados.</a:t>
            </a:r>
            <a:endParaRPr lang="pt-BR" sz="2400">
              <a:latin typeface="Century Gothic"/>
            </a:endParaRPr>
          </a:p>
          <a:p>
            <a:pPr marL="0" indent="0" algn="just">
              <a:buNone/>
            </a:pPr>
            <a:r>
              <a:rPr lang="pt-BR" sz="2400" b="1">
                <a:latin typeface="Century Gothic"/>
                <a:cs typeface="Arial"/>
              </a:rPr>
              <a:t>Exemplo:</a:t>
            </a:r>
            <a:r>
              <a:rPr lang="pt-BR" sz="2400">
                <a:latin typeface="Century Gothic"/>
                <a:cs typeface="Arial"/>
              </a:rPr>
              <a:t> Como um computador sabe a diferença entre a "vela" de um barco e uma "vela" de cera?</a:t>
            </a:r>
            <a:endParaRPr lang="pt-BR" sz="2400">
              <a:latin typeface="Century Gothic"/>
            </a:endParaRPr>
          </a:p>
          <a:p>
            <a:pPr marL="0" indent="0" algn="just">
              <a:buNone/>
            </a:pPr>
            <a:r>
              <a:rPr lang="pt-BR" sz="2400">
                <a:latin typeface="Century Gothic"/>
                <a:cs typeface="Arial"/>
              </a:rPr>
              <a:t>Sem contexto, a comunicação falha.</a:t>
            </a:r>
            <a:endParaRPr lang="pt-BR" sz="2400">
              <a:latin typeface="Century Gothic"/>
            </a:endParaRPr>
          </a:p>
          <a:p>
            <a:endParaRPr lang="pt-BR" sz="2400"/>
          </a:p>
        </p:txBody>
      </p:sp>
      <p:pic>
        <p:nvPicPr>
          <p:cNvPr id="5" name="Imagem 4" descr="Tipos de barco a vela: um guia completo para as próximas férias náuticas">
            <a:extLst>
              <a:ext uri="{FF2B5EF4-FFF2-40B4-BE49-F238E27FC236}">
                <a16:creationId xmlns:a16="http://schemas.microsoft.com/office/drawing/2014/main" id="{186D5535-567E-9CE5-6B00-0BE9C00B09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88" r="22806" b="2445"/>
          <a:stretch>
            <a:fillRect/>
          </a:stretch>
        </p:blipFill>
        <p:spPr>
          <a:xfrm>
            <a:off x="5840118" y="1600651"/>
            <a:ext cx="2931208" cy="3939332"/>
          </a:xfrm>
          <a:prstGeom prst="rect">
            <a:avLst/>
          </a:prstGeom>
        </p:spPr>
      </p:pic>
      <p:pic>
        <p:nvPicPr>
          <p:cNvPr id="7" name="Imagem 6" descr="Fotos gratis : ligero, atmósfera, amarillo, iluminación, decoración ...">
            <a:extLst>
              <a:ext uri="{FF2B5EF4-FFF2-40B4-BE49-F238E27FC236}">
                <a16:creationId xmlns:a16="http://schemas.microsoft.com/office/drawing/2014/main" id="{FC4CB0BC-D308-5657-1B3B-905C4B1AB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123" y="1600200"/>
            <a:ext cx="2943726" cy="39283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AAED3-79C8-D938-ED24-A25D0B43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4B59-865D-4DB9-648F-1A755EB92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29FD-C189-58D2-954F-BFBB4E8C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4387457-C889-1C5F-96DB-743262B39ABE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Destacando as Relações</a:t>
            </a:r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E368B-C61F-25EA-08A3-45AA6438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ED2505-B5BE-BEE5-E6D3-EA039B2A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52653"/>
            <a:ext cx="8782050" cy="5362575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58120AB-E730-BB17-2424-CE39AB12F61F}"/>
              </a:ext>
            </a:extLst>
          </p:cNvPr>
          <p:cNvSpPr/>
          <p:nvPr/>
        </p:nvSpPr>
        <p:spPr>
          <a:xfrm rot="-3000000">
            <a:off x="4597531" y="4192864"/>
            <a:ext cx="1162021" cy="6407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60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B0A08-B8A9-36A2-432E-C81AD81B4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78E8-3704-170B-9C87-762AA1B8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1F2BCD-C325-475D-23B8-8D5B1D019E72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Destacando as Relações</a:t>
            </a:r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927E8-9220-C239-5781-1C98B29A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E890AF-87E2-709A-5BD8-0241AFB3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251619"/>
            <a:ext cx="8743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4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7895F-4911-1C1D-EDED-17454A90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57E8-34BF-2D8F-C2B8-26D76770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191CC9-F182-102A-67C2-4B47E8CC6E4D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Navegação por entre os Grafos</a:t>
            </a:r>
            <a:endParaRPr lang="pt-BR"/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98258-970B-E774-9E02-E4CBB6CF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32</a:t>
            </a:fld>
            <a:endParaRPr lang="pt-BR"/>
          </a:p>
        </p:txBody>
      </p:sp>
      <p:pic>
        <p:nvPicPr>
          <p:cNvPr id="7" name="Imagem 6" descr="Uma imagem contendo Linha do tempo&#10;&#10;O conteúdo gerado por IA pode estar incorreto.">
            <a:extLst>
              <a:ext uri="{FF2B5EF4-FFF2-40B4-BE49-F238E27FC236}">
                <a16:creationId xmlns:a16="http://schemas.microsoft.com/office/drawing/2014/main" id="{4C02FAAE-8F24-4BA8-C364-770C6D95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846" r="203" b="-619"/>
          <a:stretch>
            <a:fillRect/>
          </a:stretch>
        </p:blipFill>
        <p:spPr>
          <a:xfrm>
            <a:off x="1585568" y="1011543"/>
            <a:ext cx="9020932" cy="5741345"/>
          </a:xfrm>
          <a:prstGeom prst="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CEB2DA8-7FF7-F749-4DC1-E44BF538F320}"/>
              </a:ext>
            </a:extLst>
          </p:cNvPr>
          <p:cNvSpPr/>
          <p:nvPr/>
        </p:nvSpPr>
        <p:spPr>
          <a:xfrm rot="14760000">
            <a:off x="6926298" y="4023961"/>
            <a:ext cx="732511" cy="16485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365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9D67-2D39-7B38-1DC0-BDDB2339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DA9-A70D-81AA-DBC0-1A0DEACC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4CF936-C103-8DC6-30BA-B0B125A1F0D6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Navegação por entre os Grafos</a:t>
            </a:r>
            <a:endParaRPr lang="pt-BR"/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A1836-70D4-9448-9BC5-2273FB72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B68FDC-8858-26F8-8268-0DDB379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78" y="1192117"/>
            <a:ext cx="8867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50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70102-2D25-DD6E-2179-C1A65A8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7C62-3BA5-4732-ABBA-8C87B6E8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A8B13A-56E7-31C2-F654-670F6EF56BEB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Navegação por entre os Grafos</a:t>
            </a:r>
            <a:endParaRPr lang="pt-BR"/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EE625-A99C-B0A3-E696-FE33E979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0E80A2-76D6-A05B-00D5-D9C25E92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78" y="1192117"/>
            <a:ext cx="8867775" cy="5410200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EFDBD41F-4D0C-B835-F807-B5E027F713A6}"/>
              </a:ext>
            </a:extLst>
          </p:cNvPr>
          <p:cNvSpPr/>
          <p:nvPr/>
        </p:nvSpPr>
        <p:spPr>
          <a:xfrm rot="9420000">
            <a:off x="8009623" y="3267397"/>
            <a:ext cx="732511" cy="16485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616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B51C-F49D-1B65-BF37-B04781F2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C279-2F4D-0461-7167-739A4B11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2E6347-EB08-852D-9308-FB224F56365E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Navegação por entre os Grafos</a:t>
            </a:r>
            <a:endParaRPr lang="pt-BR"/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24946-C303-4D96-6CFD-7EC1CA10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35</a:t>
            </a:fld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3618E29-8994-E3FB-9485-9B4C2BAE2774}"/>
              </a:ext>
            </a:extLst>
          </p:cNvPr>
          <p:cNvSpPr/>
          <p:nvPr/>
        </p:nvSpPr>
        <p:spPr>
          <a:xfrm rot="9420000">
            <a:off x="8009623" y="3267397"/>
            <a:ext cx="732511" cy="16485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Gráfico&#10;&#10;O conteúdo gerado por IA pode estar incorreto.">
            <a:extLst>
              <a:ext uri="{FF2B5EF4-FFF2-40B4-BE49-F238E27FC236}">
                <a16:creationId xmlns:a16="http://schemas.microsoft.com/office/drawing/2014/main" id="{8829DF5D-3B5E-74A5-54B2-89C06A69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8" y="1179345"/>
            <a:ext cx="86582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03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55EC-D4C4-F1E7-74F6-FF8D60502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F56B-657A-F00C-A9D2-61C1BDB0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98DA2E-9536-6D6B-7F5C-17B5277B2555}"/>
              </a:ext>
            </a:extLst>
          </p:cNvPr>
          <p:cNvSpPr txBox="1"/>
          <p:nvPr/>
        </p:nvSpPr>
        <p:spPr>
          <a:xfrm>
            <a:off x="424126" y="442003"/>
            <a:ext cx="1194228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O Construtor de Consultas</a:t>
            </a:r>
            <a:endParaRPr lang="pt-BR" sz="4200">
              <a:latin typeface="Century Gothic"/>
            </a:endParaRPr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15500-077B-9FA5-3298-9399E9D7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36</a:t>
            </a:fld>
            <a:endParaRPr lang="pt-BR"/>
          </a:p>
        </p:txBody>
      </p:sp>
      <p:pic>
        <p:nvPicPr>
          <p:cNvPr id="3" name="Imagem 2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2DC3C860-1C0E-5737-2449-CDF674E0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5" y="1845296"/>
            <a:ext cx="11946347" cy="39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29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5BDE7-2F7B-7C94-F25E-18992C94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DC9E-A77A-DA9D-6F24-EFED8D4D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530F71-C179-D0A7-DC84-9E063358BE0F}"/>
              </a:ext>
            </a:extLst>
          </p:cNvPr>
          <p:cNvSpPr txBox="1"/>
          <p:nvPr/>
        </p:nvSpPr>
        <p:spPr>
          <a:xfrm>
            <a:off x="222843" y="672041"/>
            <a:ext cx="1073666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 dirty="0">
                <a:latin typeface="Century Gothic"/>
                <a:cs typeface="Arial"/>
              </a:rPr>
              <a:t>Vantagens da Abordagem Semântica </a:t>
            </a:r>
            <a:endParaRPr lang="pt-BR" sz="4200" dirty="0">
              <a:latin typeface="Century Gothic"/>
            </a:endParaRPr>
          </a:p>
          <a:p>
            <a:endParaRPr lang="pt-BR" sz="4200" b="1">
              <a:latin typeface="Century Gothic"/>
              <a:cs typeface="Arial"/>
            </a:endParaRPr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939DD-4006-7A08-7596-86D71EED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774167-DA45-32B6-A921-7BA6F38E37E9}"/>
              </a:ext>
            </a:extLst>
          </p:cNvPr>
          <p:cNvSpPr txBox="1"/>
          <p:nvPr/>
        </p:nvSpPr>
        <p:spPr>
          <a:xfrm>
            <a:off x="648159" y="1475290"/>
            <a:ext cx="5231176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entury Gothic"/>
                <a:cs typeface="Arial"/>
              </a:rPr>
              <a:t>Vantagens</a:t>
            </a:r>
            <a:r>
              <a:rPr lang="en-US" sz="2400" b="1" dirty="0">
                <a:latin typeface="Century Gothic"/>
                <a:cs typeface="Arial"/>
              </a:rPr>
              <a:t> da </a:t>
            </a:r>
            <a:r>
              <a:rPr lang="en-US" sz="2400" b="1" dirty="0" err="1">
                <a:latin typeface="Century Gothic"/>
                <a:cs typeface="Arial"/>
              </a:rPr>
              <a:t>Nossa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Abordagem</a:t>
            </a:r>
            <a:endParaRPr lang="pt-BR" sz="2400" b="1">
              <a:latin typeface="Century Gothic"/>
            </a:endParaRPr>
          </a:p>
          <a:p>
            <a:pPr marL="171450" indent="-171450">
              <a:buFont typeface="Arial"/>
              <a:buChar char="•"/>
            </a:pPr>
            <a:r>
              <a:rPr lang="en-US" sz="2400" b="1" dirty="0" err="1">
                <a:latin typeface="Century Gothic"/>
                <a:cs typeface="Arial"/>
              </a:rPr>
              <a:t>Conhecimento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Acessível</a:t>
            </a:r>
            <a:r>
              <a:rPr lang="en-US" sz="2400" b="1" dirty="0">
                <a:latin typeface="Century Gothic"/>
                <a:cs typeface="Arial"/>
              </a:rPr>
              <a:t>:  </a:t>
            </a:r>
            <a:r>
              <a:rPr lang="en-US" sz="2400" b="1" dirty="0" err="1">
                <a:latin typeface="Century Gothic"/>
                <a:cs typeface="Arial"/>
              </a:rPr>
              <a:t>Transforma</a:t>
            </a:r>
            <a:r>
              <a:rPr lang="en-US" sz="2400" b="1" dirty="0">
                <a:latin typeface="Century Gothic"/>
                <a:cs typeface="Arial"/>
              </a:rPr>
              <a:t> dados BIM </a:t>
            </a:r>
            <a:r>
              <a:rPr lang="en-US" sz="2400" b="1" dirty="0" err="1">
                <a:latin typeface="Century Gothic"/>
                <a:cs typeface="Arial"/>
              </a:rPr>
              <a:t>complexos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em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respostas</a:t>
            </a:r>
            <a:r>
              <a:rPr lang="en-US" sz="2400" b="1" dirty="0">
                <a:latin typeface="Century Gothic"/>
                <a:cs typeface="Arial"/>
              </a:rPr>
              <a:t> simples.</a:t>
            </a:r>
          </a:p>
          <a:p>
            <a:endParaRPr lang="en-US" sz="2400" b="1" dirty="0">
              <a:latin typeface="Century Gothic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2400" b="1" dirty="0" err="1">
                <a:latin typeface="Century Gothic"/>
                <a:cs typeface="Arial"/>
              </a:rPr>
              <a:t>Flexibilidade</a:t>
            </a:r>
            <a:r>
              <a:rPr lang="en-US" sz="2400" b="1" dirty="0">
                <a:latin typeface="Century Gothic"/>
                <a:cs typeface="Arial"/>
              </a:rPr>
              <a:t>: Novos </a:t>
            </a:r>
            <a:r>
              <a:rPr lang="en-US" sz="2400" b="1" dirty="0" err="1">
                <a:latin typeface="Century Gothic"/>
                <a:cs typeface="Arial"/>
              </a:rPr>
              <a:t>projetos</a:t>
            </a:r>
            <a:r>
              <a:rPr lang="en-US" sz="2400" b="1" dirty="0">
                <a:latin typeface="Century Gothic"/>
                <a:cs typeface="Arial"/>
              </a:rPr>
              <a:t> (</a:t>
            </a:r>
            <a:r>
              <a:rPr lang="en-US" sz="2400" b="1" dirty="0">
                <a:latin typeface="Century Gothic"/>
                <a:ea typeface="Roboto Mono"/>
              </a:rPr>
              <a:t>.</a:t>
            </a:r>
            <a:r>
              <a:rPr lang="en-US" sz="2400" b="1" dirty="0" err="1">
                <a:latin typeface="Century Gothic"/>
                <a:ea typeface="Roboto Mono"/>
              </a:rPr>
              <a:t>ifc</a:t>
            </a:r>
            <a:r>
              <a:rPr lang="en-US" sz="2400" b="1" dirty="0">
                <a:latin typeface="Century Gothic"/>
                <a:cs typeface="Arial"/>
              </a:rPr>
              <a:t>) </a:t>
            </a:r>
            <a:r>
              <a:rPr lang="en-US" sz="2400" b="1" dirty="0" err="1">
                <a:latin typeface="Century Gothic"/>
                <a:cs typeface="Arial"/>
              </a:rPr>
              <a:t>podem</a:t>
            </a:r>
            <a:r>
              <a:rPr lang="en-US" sz="2400" b="1" dirty="0">
                <a:latin typeface="Century Gothic"/>
                <a:cs typeface="Arial"/>
              </a:rPr>
              <a:t> ser </a:t>
            </a:r>
            <a:r>
              <a:rPr lang="en-US" sz="2400" b="1" dirty="0" err="1">
                <a:latin typeface="Century Gothic"/>
                <a:cs typeface="Arial"/>
              </a:rPr>
              <a:t>carregados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sem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alterar</a:t>
            </a:r>
            <a:r>
              <a:rPr lang="en-US" sz="2400" b="1" dirty="0">
                <a:latin typeface="Century Gothic"/>
                <a:cs typeface="Arial"/>
              </a:rPr>
              <a:t> o </a:t>
            </a:r>
            <a:r>
              <a:rPr lang="en-US" sz="2400" b="1" dirty="0" err="1">
                <a:latin typeface="Century Gothic"/>
                <a:cs typeface="Arial"/>
              </a:rPr>
              <a:t>código</a:t>
            </a:r>
            <a:r>
              <a:rPr lang="en-US" sz="2400" b="1" dirty="0">
                <a:latin typeface="Century Gothic"/>
                <a:cs typeface="Arial"/>
              </a:rPr>
              <a:t> da </a:t>
            </a:r>
            <a:r>
              <a:rPr lang="en-US" sz="2400" b="1" dirty="0" err="1">
                <a:latin typeface="Century Gothic"/>
                <a:cs typeface="Arial"/>
              </a:rPr>
              <a:t>aplicação</a:t>
            </a:r>
            <a:r>
              <a:rPr lang="en-US" sz="2400" b="1" dirty="0">
                <a:latin typeface="Century Gothic"/>
                <a:cs typeface="Arial"/>
              </a:rPr>
              <a:t>.</a:t>
            </a:r>
          </a:p>
          <a:p>
            <a:endParaRPr lang="en-US" sz="2400" b="1" dirty="0">
              <a:latin typeface="Century Gothic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2400" b="1" dirty="0" err="1">
                <a:latin typeface="Century Gothic"/>
                <a:cs typeface="Arial"/>
              </a:rPr>
              <a:t>Exploração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Intuitiva</a:t>
            </a:r>
            <a:r>
              <a:rPr lang="en-US" sz="2400" b="1" dirty="0">
                <a:latin typeface="Century Gothic"/>
                <a:cs typeface="Arial"/>
              </a:rPr>
              <a:t>: O </a:t>
            </a:r>
            <a:r>
              <a:rPr lang="en-US" sz="2400" b="1" dirty="0" err="1">
                <a:latin typeface="Century Gothic"/>
                <a:cs typeface="Arial"/>
              </a:rPr>
              <a:t>grafo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interativo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oferece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uma</a:t>
            </a:r>
            <a:r>
              <a:rPr lang="en-US" sz="2400" b="1" dirty="0">
                <a:latin typeface="Century Gothic"/>
                <a:cs typeface="Arial"/>
              </a:rPr>
              <a:t> forma </a:t>
            </a:r>
            <a:r>
              <a:rPr lang="en-US" sz="2400" b="1" dirty="0" err="1">
                <a:latin typeface="Century Gothic"/>
                <a:cs typeface="Arial"/>
              </a:rPr>
              <a:t>muito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mais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rica</a:t>
            </a:r>
            <a:r>
              <a:rPr lang="en-US" sz="2400" b="1" dirty="0">
                <a:latin typeface="Century Gothic"/>
                <a:cs typeface="Arial"/>
              </a:rPr>
              <a:t> de </a:t>
            </a:r>
            <a:r>
              <a:rPr lang="en-US" sz="2400" b="1" dirty="0" err="1">
                <a:latin typeface="Century Gothic"/>
                <a:cs typeface="Arial"/>
              </a:rPr>
              <a:t>explorar</a:t>
            </a:r>
            <a:r>
              <a:rPr lang="en-US" sz="2400" b="1" dirty="0">
                <a:latin typeface="Century Gothic"/>
                <a:cs typeface="Arial"/>
              </a:rPr>
              <a:t> o </a:t>
            </a:r>
            <a:r>
              <a:rPr lang="en-US" sz="2400" b="1" dirty="0" err="1">
                <a:latin typeface="Century Gothic"/>
                <a:cs typeface="Arial"/>
              </a:rPr>
              <a:t>projeto</a:t>
            </a:r>
            <a:r>
              <a:rPr lang="en-US" sz="2400" b="1" dirty="0">
                <a:latin typeface="Century Gothic"/>
                <a:cs typeface="Arial"/>
              </a:rPr>
              <a:t> do que </a:t>
            </a:r>
            <a:r>
              <a:rPr lang="en-US" sz="2400" b="1" dirty="0" err="1">
                <a:latin typeface="Century Gothic"/>
                <a:cs typeface="Arial"/>
              </a:rPr>
              <a:t>tabelas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dirty="0" err="1">
                <a:latin typeface="Century Gothic"/>
                <a:cs typeface="Arial"/>
              </a:rPr>
              <a:t>estáticas</a:t>
            </a:r>
            <a:r>
              <a:rPr lang="en-US" sz="2400" b="1" dirty="0">
                <a:latin typeface="Century Gothic"/>
                <a:cs typeface="Arial"/>
              </a:rPr>
              <a:t>.</a:t>
            </a:r>
            <a:endParaRPr lang="en-US" sz="2000" b="1">
              <a:latin typeface="Century Gothic"/>
            </a:endParaRPr>
          </a:p>
        </p:txBody>
      </p:sp>
      <p:graphicFrame>
        <p:nvGraphicFramePr>
          <p:cNvPr id="8" name="Espaço Reservado para Conteúdo 3" descr="Elemento gráfico SmartArt">
            <a:extLst>
              <a:ext uri="{FF2B5EF4-FFF2-40B4-BE49-F238E27FC236}">
                <a16:creationId xmlns:a16="http://schemas.microsoft.com/office/drawing/2014/main" id="{46C29F2E-C003-31B4-BCB4-727101E59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47308"/>
              </p:ext>
            </p:extLst>
          </p:nvPr>
        </p:nvGraphicFramePr>
        <p:xfrm>
          <a:off x="5888501" y="1471942"/>
          <a:ext cx="5720103" cy="4709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3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223A-4B16-1DC2-490B-788FE6BE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BE23-978A-6C8D-D702-679ABD58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826"/>
            <a:ext cx="9065036" cy="1400530"/>
          </a:xfrm>
        </p:spPr>
        <p:txBody>
          <a:bodyPr/>
          <a:lstStyle/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 b="1">
              <a:solidFill>
                <a:schemeClr val="tx1"/>
              </a:solidFill>
              <a:latin typeface="Century Gothic"/>
              <a:cs typeface="Arial"/>
            </a:endParaRPr>
          </a:p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677AEC-C167-FCE7-5645-BB05C3542D8B}"/>
              </a:ext>
            </a:extLst>
          </p:cNvPr>
          <p:cNvSpPr txBox="1"/>
          <p:nvPr/>
        </p:nvSpPr>
        <p:spPr>
          <a:xfrm>
            <a:off x="424126" y="442003"/>
            <a:ext cx="797621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200" b="1">
                <a:latin typeface="Century Gothic"/>
                <a:cs typeface="Arial"/>
              </a:rPr>
              <a:t>Resumo e Conclusões</a:t>
            </a:r>
            <a:endParaRPr lang="pt-BR" sz="4200">
              <a:latin typeface="Century Gothic"/>
            </a:endParaRPr>
          </a:p>
          <a:p>
            <a:endParaRPr lang="pt-BR" sz="4200" b="1">
              <a:latin typeface="Century Gothic"/>
              <a:cs typeface="Arial"/>
            </a:endParaRPr>
          </a:p>
          <a:p>
            <a:endParaRPr lang="pt-BR" sz="4200" b="1">
              <a:cs typeface="Arial"/>
            </a:endParaRPr>
          </a:p>
          <a:p>
            <a:endParaRPr lang="pt-BR" sz="4200" b="1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D7A5-99D6-84A3-A7D6-0BA808B7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04C233-2D94-B356-2680-640D04990C02}"/>
              </a:ext>
            </a:extLst>
          </p:cNvPr>
          <p:cNvSpPr txBox="1"/>
          <p:nvPr/>
        </p:nvSpPr>
        <p:spPr>
          <a:xfrm>
            <a:off x="648159" y="1428520"/>
            <a:ext cx="10522043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latin typeface="Century Gothic"/>
                <a:cs typeface="Arial"/>
              </a:rPr>
              <a:t>Conclusões</a:t>
            </a:r>
            <a:endParaRPr lang="pt-BR" sz="24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err="1">
                <a:latin typeface="Century Gothic"/>
                <a:cs typeface="Arial"/>
              </a:rPr>
              <a:t>Ontologias</a:t>
            </a:r>
            <a:r>
              <a:rPr lang="en-US" sz="2400" dirty="0">
                <a:latin typeface="Century Gothic"/>
                <a:cs typeface="Arial"/>
              </a:rPr>
              <a:t> (</a:t>
            </a:r>
            <a:r>
              <a:rPr lang="en-US" sz="2400" dirty="0" err="1">
                <a:latin typeface="Century Gothic"/>
                <a:cs typeface="Arial"/>
              </a:rPr>
              <a:t>como</a:t>
            </a:r>
            <a:r>
              <a:rPr lang="en-US" sz="2400" dirty="0">
                <a:latin typeface="Century Gothic"/>
                <a:cs typeface="Arial"/>
              </a:rPr>
              <a:t> a </a:t>
            </a:r>
            <a:r>
              <a:rPr lang="en-US" sz="2400" dirty="0" err="1">
                <a:latin typeface="Century Gothic"/>
                <a:cs typeface="Arial"/>
              </a:rPr>
              <a:t>ifcOWL</a:t>
            </a:r>
            <a:r>
              <a:rPr lang="en-US" sz="2400" dirty="0">
                <a:latin typeface="Century Gothic"/>
                <a:cs typeface="Arial"/>
              </a:rPr>
              <a:t>) </a:t>
            </a:r>
            <a:r>
              <a:rPr lang="en-US" sz="2400" dirty="0" err="1">
                <a:latin typeface="Century Gothic"/>
                <a:cs typeface="Arial"/>
              </a:rPr>
              <a:t>estruturam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dirty="0" err="1">
                <a:latin typeface="Century Gothic"/>
                <a:cs typeface="Arial"/>
              </a:rPr>
              <a:t>formalmente</a:t>
            </a:r>
            <a:r>
              <a:rPr lang="en-US" sz="2400" dirty="0">
                <a:latin typeface="Century Gothic"/>
                <a:cs typeface="Arial"/>
              </a:rPr>
              <a:t> o </a:t>
            </a:r>
            <a:r>
              <a:rPr lang="en-US" sz="2400" dirty="0" err="1">
                <a:latin typeface="Century Gothic"/>
                <a:cs typeface="Arial"/>
              </a:rPr>
              <a:t>conhecimento</a:t>
            </a:r>
            <a:r>
              <a:rPr lang="en-US" sz="2400" dirty="0">
                <a:latin typeface="Century Gothic"/>
                <a:cs typeface="Arial"/>
              </a:rPr>
              <a:t> de </a:t>
            </a:r>
            <a:r>
              <a:rPr lang="en-US" sz="2400" dirty="0" err="1">
                <a:latin typeface="Century Gothic"/>
                <a:cs typeface="Arial"/>
              </a:rPr>
              <a:t>domínios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dirty="0" err="1">
                <a:latin typeface="Century Gothic"/>
                <a:cs typeface="Arial"/>
              </a:rPr>
              <a:t>complexos</a:t>
            </a:r>
            <a:r>
              <a:rPr lang="en-US" sz="2400" dirty="0">
                <a:latin typeface="Century Gothic"/>
                <a:cs typeface="Arial"/>
              </a:rPr>
              <a:t>.</a:t>
            </a:r>
            <a:endParaRPr lang="en-US" sz="2400" dirty="0">
              <a:latin typeface="Century Gothic"/>
            </a:endParaRPr>
          </a:p>
          <a:p>
            <a:endParaRPr lang="en-US" sz="2400" dirty="0">
              <a:latin typeface="Century Gothic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entury Gothic"/>
                <a:cs typeface="Arial"/>
              </a:rPr>
              <a:t>Tecnologias da Web </a:t>
            </a:r>
            <a:r>
              <a:rPr lang="en-US" sz="2400" b="1" err="1">
                <a:latin typeface="Century Gothic"/>
                <a:cs typeface="Arial"/>
              </a:rPr>
              <a:t>Semântica</a:t>
            </a:r>
            <a:r>
              <a:rPr lang="en-US" sz="2400" dirty="0">
                <a:latin typeface="Century Gothic"/>
                <a:cs typeface="Arial"/>
              </a:rPr>
              <a:t> (RDF, SPARQL) </a:t>
            </a:r>
            <a:r>
              <a:rPr lang="en-US" sz="2400" err="1">
                <a:latin typeface="Century Gothic"/>
                <a:cs typeface="Arial"/>
              </a:rPr>
              <a:t>são</a:t>
            </a:r>
            <a:r>
              <a:rPr lang="en-US" sz="2400" dirty="0">
                <a:latin typeface="Century Gothic"/>
                <a:cs typeface="Arial"/>
              </a:rPr>
              <a:t> a base para </a:t>
            </a:r>
            <a:r>
              <a:rPr lang="en-US" sz="2400" err="1">
                <a:latin typeface="Century Gothic"/>
                <a:cs typeface="Arial"/>
              </a:rPr>
              <a:t>construir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aplicações</a:t>
            </a:r>
            <a:r>
              <a:rPr lang="en-US" sz="2400" dirty="0">
                <a:latin typeface="Century Gothic"/>
                <a:cs typeface="Arial"/>
              </a:rPr>
              <a:t> de </a:t>
            </a:r>
            <a:r>
              <a:rPr lang="en-US" sz="2400" err="1">
                <a:latin typeface="Century Gothic"/>
                <a:cs typeface="Arial"/>
              </a:rPr>
              <a:t>conhecimento</a:t>
            </a:r>
            <a:r>
              <a:rPr lang="en-US" sz="2400" dirty="0">
                <a:latin typeface="Century Gothic"/>
                <a:cs typeface="Arial"/>
              </a:rPr>
              <a:t>.</a:t>
            </a:r>
            <a:endParaRPr lang="en-US" sz="2400" dirty="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entury Gothic"/>
                <a:cs typeface="Arial"/>
              </a:rPr>
              <a:t>A </a:t>
            </a:r>
            <a:r>
              <a:rPr lang="en-US" sz="2400" err="1">
                <a:latin typeface="Century Gothic"/>
                <a:cs typeface="Arial"/>
              </a:rPr>
              <a:t>combinação</a:t>
            </a:r>
            <a:r>
              <a:rPr lang="en-US" sz="2400" dirty="0">
                <a:latin typeface="Century Gothic"/>
                <a:cs typeface="Arial"/>
              </a:rPr>
              <a:t> de </a:t>
            </a:r>
            <a:r>
              <a:rPr lang="en-US" sz="2400" b="1" err="1">
                <a:latin typeface="Century Gothic"/>
                <a:cs typeface="Arial"/>
              </a:rPr>
              <a:t>Fuseki</a:t>
            </a:r>
            <a:r>
              <a:rPr lang="en-US" sz="2400" b="1" dirty="0">
                <a:latin typeface="Century Gothic"/>
                <a:cs typeface="Arial"/>
              </a:rPr>
              <a:t>, </a:t>
            </a:r>
            <a:r>
              <a:rPr lang="en-US" sz="2400" b="1" err="1">
                <a:latin typeface="Century Gothic"/>
                <a:cs typeface="Arial"/>
              </a:rPr>
              <a:t>spaCy</a:t>
            </a:r>
            <a:r>
              <a:rPr lang="en-US" sz="2400" b="1" dirty="0">
                <a:latin typeface="Century Gothic"/>
                <a:cs typeface="Arial"/>
              </a:rPr>
              <a:t> e Flask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permite</a:t>
            </a:r>
            <a:r>
              <a:rPr lang="en-US" sz="2400" dirty="0">
                <a:latin typeface="Century Gothic"/>
                <a:cs typeface="Arial"/>
              </a:rPr>
              <a:t> a </a:t>
            </a:r>
            <a:r>
              <a:rPr lang="en-US" sz="2400" err="1">
                <a:latin typeface="Century Gothic"/>
                <a:cs typeface="Arial"/>
              </a:rPr>
              <a:t>criação</a:t>
            </a:r>
            <a:r>
              <a:rPr lang="en-US" sz="2400" dirty="0">
                <a:latin typeface="Century Gothic"/>
                <a:cs typeface="Arial"/>
              </a:rPr>
              <a:t> de </a:t>
            </a:r>
            <a:r>
              <a:rPr lang="en-US" sz="2400" err="1">
                <a:latin typeface="Century Gothic"/>
                <a:cs typeface="Arial"/>
              </a:rPr>
              <a:t>assistentes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virtuais</a:t>
            </a:r>
            <a:r>
              <a:rPr lang="en-US" sz="2400" dirty="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poderosos</a:t>
            </a:r>
            <a:r>
              <a:rPr lang="en-US" sz="2400" dirty="0">
                <a:latin typeface="Century Gothic"/>
                <a:cs typeface="Arial"/>
              </a:rPr>
              <a:t>.</a:t>
            </a:r>
          </a:p>
          <a:p>
            <a:endParaRPr lang="en-US" sz="2400" dirty="0">
              <a:latin typeface="Century Gothic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err="1">
                <a:latin typeface="Century Gothic"/>
                <a:cs typeface="Arial"/>
              </a:rPr>
              <a:t>Demonstrámos</a:t>
            </a:r>
            <a:r>
              <a:rPr lang="en-US" sz="2400" b="1" dirty="0">
                <a:latin typeface="Century Gothic"/>
                <a:cs typeface="Arial"/>
              </a:rPr>
              <a:t> que é </a:t>
            </a:r>
            <a:r>
              <a:rPr lang="en-US" sz="2400" b="1" err="1">
                <a:latin typeface="Century Gothic"/>
                <a:cs typeface="Arial"/>
              </a:rPr>
              <a:t>prático</a:t>
            </a:r>
            <a:r>
              <a:rPr lang="en-US" sz="2400" b="1" dirty="0">
                <a:latin typeface="Century Gothic"/>
                <a:cs typeface="Arial"/>
              </a:rPr>
              <a:t> e </a:t>
            </a:r>
            <a:r>
              <a:rPr lang="en-US" sz="2400" b="1" err="1">
                <a:latin typeface="Century Gothic"/>
                <a:cs typeface="Arial"/>
              </a:rPr>
              <a:t>viável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err="1">
                <a:latin typeface="Century Gothic"/>
                <a:cs typeface="Arial"/>
              </a:rPr>
              <a:t>consultar</a:t>
            </a:r>
            <a:r>
              <a:rPr lang="en-US" sz="2400" b="1" dirty="0">
                <a:latin typeface="Century Gothic"/>
                <a:cs typeface="Arial"/>
              </a:rPr>
              <a:t> </a:t>
            </a:r>
            <a:r>
              <a:rPr lang="en-US" sz="2400" b="1" err="1">
                <a:latin typeface="Century Gothic"/>
                <a:cs typeface="Arial"/>
              </a:rPr>
              <a:t>modelos</a:t>
            </a:r>
            <a:r>
              <a:rPr lang="en-US" sz="2400" b="1" dirty="0">
                <a:latin typeface="Century Gothic"/>
                <a:cs typeface="Arial"/>
              </a:rPr>
              <a:t> BIM de forma </a:t>
            </a:r>
            <a:r>
              <a:rPr lang="en-US" sz="2400" b="1" err="1">
                <a:latin typeface="Century Gothic"/>
                <a:cs typeface="Arial"/>
              </a:rPr>
              <a:t>conversacional</a:t>
            </a:r>
            <a:r>
              <a:rPr lang="en-US" sz="2400" b="1" dirty="0">
                <a:latin typeface="Century Gothic"/>
                <a:cs typeface="Arial"/>
              </a:rPr>
              <a:t>.</a:t>
            </a:r>
            <a:endParaRPr lang="en-US" sz="2400" dirty="0">
              <a:latin typeface="Century Gothic"/>
            </a:endParaRPr>
          </a:p>
          <a:p>
            <a:endParaRPr lang="en-US" sz="2000" b="1">
              <a:latin typeface="Century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00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r>
              <a:rPr lang="pt-BR"/>
              <a:t>Muito Obrigado!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6E146-DFAE-2D10-CCF3-5311EA46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DEF69-72CC-32C5-4C66-0A067FFE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Problema de Comunicação</a:t>
            </a:r>
            <a:br>
              <a:rPr lang="pt-BR" b="1"/>
            </a:br>
            <a:endParaRPr lang="pt-BR"/>
          </a:p>
        </p:txBody>
      </p:sp>
      <p:pic>
        <p:nvPicPr>
          <p:cNvPr id="7" name="Imagem 6" descr="Texto, Ícone&#10;&#10;O conteúdo gerado por IA pode estar incorreto.">
            <a:extLst>
              <a:ext uri="{FF2B5EF4-FFF2-40B4-BE49-F238E27FC236}">
                <a16:creationId xmlns:a16="http://schemas.microsoft.com/office/drawing/2014/main" id="{366BC650-FC0A-D7D0-188A-864F74B4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053" y="1674648"/>
            <a:ext cx="3311558" cy="2211048"/>
          </a:xfrm>
          <a:prstGeom prst="rect">
            <a:avLst/>
          </a:prstGeom>
        </p:spPr>
      </p:pic>
      <p:pic>
        <p:nvPicPr>
          <p:cNvPr id="21" name="Imagem 20" descr="Logotipo&#10;&#10;O conteúdo gerado por IA pode estar incorreto.">
            <a:extLst>
              <a:ext uri="{FF2B5EF4-FFF2-40B4-BE49-F238E27FC236}">
                <a16:creationId xmlns:a16="http://schemas.microsoft.com/office/drawing/2014/main" id="{C5D76DBF-1F16-47B0-A4D7-612D273F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97" y="1858111"/>
            <a:ext cx="3662479" cy="203633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BB85BA-3EC6-BEF0-2AE9-DCD4B4519516}"/>
              </a:ext>
            </a:extLst>
          </p:cNvPr>
          <p:cNvSpPr txBox="1"/>
          <p:nvPr/>
        </p:nvSpPr>
        <p:spPr>
          <a:xfrm>
            <a:off x="266701" y="2009273"/>
            <a:ext cx="7223966" cy="3751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>
              <a:effectLst/>
              <a:latin typeface="Century Gothic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pt-BR" sz="2400" kern="100">
                <a:effectLst/>
                <a:latin typeface="Century Gothic"/>
                <a:ea typeface="Aptos" panose="020B0004020202020204" pitchFamily="34" charset="0"/>
                <a:cs typeface="Times New Roman"/>
              </a:rPr>
              <a:t>O setor AEC (Arquitetura, Engenharia e Construção) utiliza dezenas de softwares diferentes (CAD, </a:t>
            </a:r>
            <a:r>
              <a:rPr lang="pt-BR" sz="2400" kern="100" err="1">
                <a:effectLst/>
                <a:latin typeface="Century Gothic"/>
                <a:ea typeface="Aptos" panose="020B0004020202020204" pitchFamily="34" charset="0"/>
                <a:cs typeface="Times New Roman"/>
              </a:rPr>
              <a:t>BIM,Sketch</a:t>
            </a:r>
            <a:r>
              <a:rPr lang="pt-BR" sz="2400" kern="100" err="1">
                <a:latin typeface="Century Gothic"/>
                <a:ea typeface="Aptos" panose="020B0004020202020204" pitchFamily="34" charset="0"/>
                <a:cs typeface="Times New Roman"/>
              </a:rPr>
              <a:t>up</a:t>
            </a:r>
            <a:r>
              <a:rPr lang="pt-BR" sz="2400" kern="100">
                <a:effectLst/>
                <a:latin typeface="Century Gothic"/>
                <a:ea typeface="Aptos" panose="020B0004020202020204" pitchFamily="34" charset="0"/>
                <a:cs typeface="Times New Roman"/>
              </a:rPr>
              <a:t>, etc.).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pt-BR" sz="2400" kern="100">
              <a:latin typeface="Century Gothic"/>
              <a:ea typeface="Aptos" panose="020B0004020202020204" pitchFamily="34" charset="0"/>
              <a:cs typeface="Times New Roman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pt-BR" sz="2400" kern="100">
                <a:effectLst/>
                <a:latin typeface="Century Gothic"/>
                <a:ea typeface="Aptos" panose="020B0004020202020204" pitchFamily="34" charset="0"/>
                <a:cs typeface="Times New Roman"/>
              </a:rPr>
              <a:t>Cada software "fala uma língua" diferente, resultando em perda de dados, retrabalho e inconsistências.</a:t>
            </a:r>
          </a:p>
          <a:p>
            <a:endParaRPr lang="pt-BR">
              <a:latin typeface="Century Gothic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59F01-78B9-3F77-691B-EA71746B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4</a:t>
            </a:fld>
            <a:endParaRPr lang="pt-BR"/>
          </a:p>
        </p:txBody>
      </p:sp>
      <p:pic>
        <p:nvPicPr>
          <p:cNvPr id="11" name="Content Placeholder 10" descr="AutoCAD 2018 logo in vector SVG, EPS formats - Brandlogos.net">
            <a:extLst>
              <a:ext uri="{FF2B5EF4-FFF2-40B4-BE49-F238E27FC236}">
                <a16:creationId xmlns:a16="http://schemas.microsoft.com/office/drawing/2014/main" id="{1619745E-B9F1-06E3-BC6C-5662E53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-370" r="56583"/>
          <a:stretch>
            <a:fillRect/>
          </a:stretch>
        </p:blipFill>
        <p:spPr>
          <a:xfrm>
            <a:off x="8424818" y="1677658"/>
            <a:ext cx="2727464" cy="6109114"/>
          </a:xfrm>
        </p:spPr>
      </p:pic>
    </p:spTree>
    <p:extLst>
      <p:ext uri="{BB962C8B-B14F-4D97-AF65-F5344CB8AC3E}">
        <p14:creationId xmlns:p14="http://schemas.microsoft.com/office/powerpoint/2010/main" val="93402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7" descr="imagem abstrata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4763"/>
            <a:ext cx="7140442" cy="50432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30" y="293973"/>
            <a:ext cx="7702759" cy="15247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b="1">
                <a:solidFill>
                  <a:schemeClr val="tx1"/>
                </a:solidFill>
                <a:latin typeface="Century Gothic"/>
                <a:cs typeface="Arial"/>
              </a:rPr>
              <a:t>A Solução: A Busca por Significado Compartilhado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A78821-1CE1-A6CC-B026-7DFBCE9C08CE}"/>
              </a:ext>
            </a:extLst>
          </p:cNvPr>
          <p:cNvSpPr txBox="1"/>
          <p:nvPr/>
        </p:nvSpPr>
        <p:spPr>
          <a:xfrm>
            <a:off x="7627067" y="1595159"/>
            <a:ext cx="3964236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b="1">
                <a:latin typeface="Century Gothic"/>
                <a:cs typeface="Arial"/>
              </a:rPr>
              <a:t>Significado </a:t>
            </a:r>
            <a:r>
              <a:rPr lang="en-US" sz="2400" b="1" err="1">
                <a:latin typeface="Century Gothic"/>
                <a:cs typeface="Arial"/>
              </a:rPr>
              <a:t>Compartilhado</a:t>
            </a:r>
            <a:r>
              <a:rPr lang="en-US" sz="2400" b="1">
                <a:latin typeface="Century Gothic"/>
                <a:cs typeface="Arial"/>
              </a:rPr>
              <a:t>: </a:t>
            </a:r>
            <a:r>
              <a:rPr lang="en-US" sz="2400" err="1">
                <a:latin typeface="Century Gothic"/>
                <a:cs typeface="Arial"/>
              </a:rPr>
              <a:t>Criar</a:t>
            </a:r>
            <a:r>
              <a:rPr lang="en-US" sz="2400">
                <a:latin typeface="Century Gothic"/>
                <a:cs typeface="Arial"/>
              </a:rPr>
              <a:t> um </a:t>
            </a:r>
            <a:r>
              <a:rPr lang="en-US" sz="2400" err="1">
                <a:latin typeface="Century Gothic"/>
                <a:cs typeface="Arial"/>
              </a:rPr>
              <a:t>vocabulário</a:t>
            </a:r>
            <a:r>
              <a:rPr lang="en-US" sz="240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comum</a:t>
            </a:r>
            <a:r>
              <a:rPr lang="en-US" sz="2400">
                <a:latin typeface="Century Gothic"/>
                <a:cs typeface="Arial"/>
              </a:rPr>
              <a:t> e </a:t>
            </a:r>
            <a:r>
              <a:rPr lang="en-US" sz="2400" err="1">
                <a:latin typeface="Century Gothic"/>
                <a:cs typeface="Arial"/>
              </a:rPr>
              <a:t>regras</a:t>
            </a:r>
            <a:r>
              <a:rPr lang="en-US" sz="240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explícitas</a:t>
            </a:r>
            <a:r>
              <a:rPr lang="en-US" sz="2400">
                <a:latin typeface="Century Gothic"/>
                <a:cs typeface="Arial"/>
              </a:rPr>
              <a:t> para o </a:t>
            </a:r>
            <a:r>
              <a:rPr lang="en-US" sz="2400" err="1">
                <a:latin typeface="Century Gothic"/>
                <a:cs typeface="Arial"/>
              </a:rPr>
              <a:t>conhecimento</a:t>
            </a:r>
            <a:r>
              <a:rPr lang="en-US" sz="2400">
                <a:latin typeface="Century Gothic"/>
                <a:cs typeface="Arial"/>
              </a:rPr>
              <a:t>.</a:t>
            </a:r>
            <a:endParaRPr lang="en-US" sz="2400" b="1">
              <a:latin typeface="Century Gothic"/>
              <a:cs typeface="Arial"/>
            </a:endParaRPr>
          </a:p>
          <a:p>
            <a:endParaRPr lang="en-US" sz="2400">
              <a:latin typeface="Century Gothic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sz="2400" b="1">
                <a:latin typeface="Century Gothic"/>
                <a:cs typeface="Arial"/>
              </a:rPr>
              <a:t>A </a:t>
            </a:r>
            <a:r>
              <a:rPr lang="en-US" sz="2400" b="1" err="1">
                <a:latin typeface="Century Gothic"/>
                <a:cs typeface="Arial"/>
              </a:rPr>
              <a:t>Visão</a:t>
            </a:r>
            <a:r>
              <a:rPr lang="en-US" sz="2400" b="1">
                <a:latin typeface="Century Gothic"/>
                <a:cs typeface="Arial"/>
              </a:rPr>
              <a:t> da Web </a:t>
            </a:r>
            <a:r>
              <a:rPr lang="en-US" sz="2400" b="1" err="1">
                <a:latin typeface="Century Gothic"/>
                <a:cs typeface="Arial"/>
              </a:rPr>
              <a:t>Semântica</a:t>
            </a:r>
            <a:r>
              <a:rPr lang="en-US" sz="2400" b="1">
                <a:latin typeface="Century Gothic"/>
                <a:cs typeface="Arial"/>
              </a:rPr>
              <a:t>:</a:t>
            </a:r>
            <a:r>
              <a:rPr lang="en-US" sz="2400">
                <a:latin typeface="Century Gothic"/>
                <a:cs typeface="Arial"/>
              </a:rPr>
              <a:t> Uma "Web de Dados" que as </a:t>
            </a:r>
            <a:r>
              <a:rPr lang="en-US" sz="2400" err="1">
                <a:latin typeface="Century Gothic"/>
                <a:cs typeface="Arial"/>
              </a:rPr>
              <a:t>máquinas</a:t>
            </a:r>
            <a:r>
              <a:rPr lang="en-US" sz="240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conseguem</a:t>
            </a:r>
            <a:r>
              <a:rPr lang="en-US" sz="2400">
                <a:latin typeface="Century Gothic"/>
                <a:cs typeface="Arial"/>
              </a:rPr>
              <a:t> </a:t>
            </a:r>
            <a:r>
              <a:rPr lang="en-US" sz="2400" err="1">
                <a:latin typeface="Century Gothic"/>
                <a:cs typeface="Arial"/>
              </a:rPr>
              <a:t>entender</a:t>
            </a:r>
            <a:r>
              <a:rPr lang="en-US" sz="2400">
                <a:latin typeface="Century Gothic"/>
                <a:cs typeface="Arial"/>
              </a:rPr>
              <a:t> e </a:t>
            </a:r>
            <a:r>
              <a:rPr lang="en-US" sz="2400" err="1">
                <a:latin typeface="Century Gothic"/>
                <a:cs typeface="Arial"/>
              </a:rPr>
              <a:t>processar</a:t>
            </a:r>
            <a:r>
              <a:rPr lang="en-US" sz="2400">
                <a:latin typeface="Century Gothic"/>
                <a:cs typeface="Arial"/>
              </a:rPr>
              <a:t> de forma </a:t>
            </a:r>
            <a:r>
              <a:rPr lang="en-US" sz="2400" err="1">
                <a:latin typeface="Century Gothic"/>
                <a:cs typeface="Arial"/>
              </a:rPr>
              <a:t>inteligente</a:t>
            </a:r>
            <a:r>
              <a:rPr lang="en-US" sz="2400">
                <a:latin typeface="Century Gothic"/>
                <a:cs typeface="Arial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2C0F7-EFF6-C92F-6C58-37FB5FB6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5</a:t>
            </a:fld>
            <a:endParaRPr lang="pt-BR"/>
          </a:p>
        </p:txBody>
      </p:sp>
      <p:pic>
        <p:nvPicPr>
          <p:cNvPr id="3" name="Imagem 2" descr="Web semántica, qué es y como mejora tu web">
            <a:extLst>
              <a:ext uri="{FF2B5EF4-FFF2-40B4-BE49-F238E27FC236}">
                <a16:creationId xmlns:a16="http://schemas.microsoft.com/office/drawing/2014/main" id="{890E1F3A-67E8-400F-70F2-72C11A8669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533" y="2862193"/>
            <a:ext cx="7134723" cy="29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C81-C97F-49B4-1AB6-76E99105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O que é uma Ontologia?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CE3F-EDB7-0E07-0988-687B5129B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8680791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"Uma </a:t>
            </a: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especificação explícita e formal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 de uma </a:t>
            </a: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conceitualização compartilhada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." - Tom Gruber, 1993</a:t>
            </a:r>
            <a:endParaRPr lang="pt-BR" sz="24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BR" sz="2400" b="1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Conceitualização: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 Um modelo abstrato do mundo.</a:t>
            </a:r>
            <a:endParaRPr lang="pt-BR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Compartilhada: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 Um consenso sobre o modelo.</a:t>
            </a:r>
            <a:endParaRPr lang="pt-BR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Explícita: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 Tudo é definido claramente.</a:t>
            </a:r>
            <a:endParaRPr lang="pt-BR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2400" b="1">
                <a:solidFill>
                  <a:srgbClr val="FFFFFF"/>
                </a:solidFill>
                <a:latin typeface="Arial"/>
                <a:cs typeface="Arial"/>
              </a:rPr>
              <a:t>Formal:</a:t>
            </a:r>
            <a:r>
              <a:rPr lang="pt-BR" sz="2400">
                <a:solidFill>
                  <a:srgbClr val="FFFFFF"/>
                </a:solidFill>
                <a:latin typeface="Arial"/>
                <a:cs typeface="Arial"/>
              </a:rPr>
              <a:t> Legível e processável por máquinas</a:t>
            </a:r>
            <a:endParaRPr lang="pt-BR" sz="24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C3A91-A7F5-8FB4-59A0-2DB20CA5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3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5365-D9F7-49F4-4318-E937A7CB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Uma Analogia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D4DC-F0FD-2CEA-B0F3-143EB573D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9699942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400" b="1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Pense numa ontologia como um </a:t>
            </a:r>
            <a:r>
              <a:rPr lang="pt-BR" sz="2400" b="1">
                <a:ea typeface="+mj-lt"/>
                <a:cs typeface="+mj-lt"/>
              </a:rPr>
              <a:t>dicionário superpoderoso para computadores</a:t>
            </a:r>
            <a:r>
              <a:rPr lang="pt-BR" sz="2400"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Ela não apenas define os conceitos, mas também como eles se relacionam e as regras que os governam.</a:t>
            </a:r>
          </a:p>
          <a:p>
            <a:endParaRPr lang="pt-BR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367EB-AD25-7BC6-5A4C-758D8962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53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A042-3AE9-6FEA-DE70-167FD65F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Componentes de uma Ontologia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B82A-665D-521D-6DCD-52CD83231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276" y="1335298"/>
            <a:ext cx="5171666" cy="41957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Classes (Conceitos):</a:t>
            </a:r>
            <a:r>
              <a:rPr lang="pt-BR" sz="2400">
                <a:ea typeface="+mj-lt"/>
                <a:cs typeface="+mj-lt"/>
              </a:rPr>
              <a:t> Grupos de objetos. </a:t>
            </a:r>
            <a:r>
              <a:rPr lang="pt-BR" sz="2400" b="1" i="1" err="1">
                <a:ea typeface="+mj-lt"/>
                <a:cs typeface="+mj-lt"/>
              </a:rPr>
              <a:t>Ex</a:t>
            </a:r>
            <a:r>
              <a:rPr lang="pt-BR" sz="2400" b="1" i="1">
                <a:ea typeface="+mj-lt"/>
                <a:cs typeface="+mj-lt"/>
              </a:rPr>
              <a:t>:</a:t>
            </a:r>
            <a:r>
              <a:rPr lang="pt-BR" sz="2400" i="1">
                <a:ea typeface="+mj-lt"/>
                <a:cs typeface="+mj-lt"/>
              </a:rPr>
              <a:t> </a:t>
            </a:r>
            <a:r>
              <a:rPr lang="pt-BR" sz="2400" b="1" i="1" err="1">
                <a:ea typeface="+mj-lt"/>
                <a:cs typeface="+mj-lt"/>
              </a:rPr>
              <a:t>fruta,vegetal</a:t>
            </a:r>
            <a:r>
              <a:rPr lang="pt-BR" sz="2400" b="1" i="1"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endParaRPr lang="pt-BR" sz="2400" b="1" i="1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Propriedades (Relações):</a:t>
            </a:r>
            <a:r>
              <a:rPr lang="pt-BR" sz="2400">
                <a:ea typeface="+mj-lt"/>
                <a:cs typeface="+mj-lt"/>
              </a:rPr>
              <a:t> Conexões entre conceitos.        </a:t>
            </a:r>
            <a:r>
              <a:rPr lang="pt-BR" sz="2400" b="1" i="1">
                <a:ea typeface="+mj-lt"/>
                <a:cs typeface="+mj-lt"/>
              </a:rPr>
              <a:t>Ex: similar</a:t>
            </a:r>
            <a:r>
              <a:rPr lang="pt-BR" sz="2400" i="1">
                <a:ea typeface="+mj-lt"/>
                <a:cs typeface="+mj-lt"/>
              </a:rPr>
              <a:t>.</a:t>
            </a: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endParaRPr lang="pt-BR" sz="2400" i="1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Indivíduos (Instâncias):</a:t>
            </a:r>
            <a:r>
              <a:rPr lang="pt-BR" sz="2400">
                <a:ea typeface="+mj-lt"/>
                <a:cs typeface="+mj-lt"/>
              </a:rPr>
              <a:t> Objetos específicos. </a:t>
            </a:r>
            <a:r>
              <a:rPr lang="pt-BR" sz="2400" b="1" i="1" err="1">
                <a:ea typeface="+mj-lt"/>
                <a:cs typeface="+mj-lt"/>
              </a:rPr>
              <a:t>Ex</a:t>
            </a:r>
            <a:r>
              <a:rPr lang="pt-BR" sz="2400" b="1" i="1">
                <a:ea typeface="+mj-lt"/>
                <a:cs typeface="+mj-lt"/>
              </a:rPr>
              <a:t>:</a:t>
            </a:r>
            <a:r>
              <a:rPr lang="pt-BR" sz="2400" i="1">
                <a:ea typeface="+mj-lt"/>
                <a:cs typeface="+mj-lt"/>
              </a:rPr>
              <a:t> </a:t>
            </a:r>
            <a:r>
              <a:rPr lang="pt-BR" sz="2400" b="1" i="1" err="1">
                <a:ea typeface="+mj-lt"/>
                <a:cs typeface="+mj-lt"/>
              </a:rPr>
              <a:t>Maçã,cenoura</a:t>
            </a:r>
            <a:r>
              <a:rPr lang="pt-BR" sz="2400" b="1" i="1">
                <a:ea typeface="+mj-lt"/>
                <a:cs typeface="+mj-lt"/>
              </a:rPr>
              <a:t>.</a:t>
            </a:r>
          </a:p>
          <a:p>
            <a:pPr marL="0" indent="0">
              <a:buNone/>
            </a:pPr>
            <a:endParaRPr lang="pt-BR" sz="2400" b="1" i="1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Axiomas (Regras):</a:t>
            </a:r>
            <a:r>
              <a:rPr lang="pt-BR" sz="2400">
                <a:ea typeface="+mj-lt"/>
                <a:cs typeface="+mj-lt"/>
              </a:rPr>
              <a:t> Restrições e verdades do domínio. </a:t>
            </a:r>
            <a:endParaRPr lang="pt-BR" sz="2400" i="1">
              <a:ea typeface="+mj-lt"/>
              <a:cs typeface="+mj-lt"/>
            </a:endParaRPr>
          </a:p>
          <a:p>
            <a:endParaRPr lang="pt-BR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F59A8-3200-C5D4-8B47-79A49AD1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8</a:t>
            </a:fld>
            <a:endParaRPr lang="pt-BR"/>
          </a:p>
        </p:txBody>
      </p:sp>
      <p:pic>
        <p:nvPicPr>
          <p:cNvPr id="5" name="Imagem 4" descr="-Estrutura de uma ontologia. | Download Scientific Diagram">
            <a:extLst>
              <a:ext uri="{FF2B5EF4-FFF2-40B4-BE49-F238E27FC236}">
                <a16:creationId xmlns:a16="http://schemas.microsoft.com/office/drawing/2014/main" id="{CE05AF66-7CB2-E6C3-8D01-FC29EFE8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06" y="2223554"/>
            <a:ext cx="6176789" cy="3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938D-13C0-AFC6-F67E-DC982F63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solidFill>
                  <a:schemeClr val="tx1"/>
                </a:solidFill>
              </a:rPr>
              <a:t>Rede Semântica vs. Ontologia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5AD72-D608-8532-EEAC-7F09961DC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76" y="1860123"/>
            <a:ext cx="972690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>
                <a:ea typeface="+mj-lt"/>
                <a:cs typeface="+mj-lt"/>
              </a:rPr>
              <a:t>  </a:t>
            </a:r>
            <a:endParaRPr lang="pt-BR"/>
          </a:p>
          <a:p>
            <a:pPr marL="0" indent="0">
              <a:buNone/>
            </a:pPr>
            <a:r>
              <a:rPr lang="pt-BR">
                <a:ea typeface="+mj-lt"/>
                <a:cs typeface="+mj-lt"/>
              </a:rPr>
              <a:t> </a:t>
            </a:r>
            <a:r>
              <a:rPr lang="pt-BR" sz="2400" b="1">
                <a:ea typeface="+mj-lt"/>
                <a:cs typeface="+mj-lt"/>
              </a:rPr>
              <a:t>Formalismo:</a:t>
            </a:r>
            <a:r>
              <a:rPr lang="pt-BR" sz="2400">
                <a:ea typeface="+mj-lt"/>
                <a:cs typeface="+mj-lt"/>
              </a:rPr>
              <a:t> Baixo vs. </a:t>
            </a:r>
            <a:r>
              <a:rPr lang="pt-BR" sz="2400" b="1">
                <a:solidFill>
                  <a:schemeClr val="accent1"/>
                </a:solidFill>
                <a:ea typeface="+mj-lt"/>
                <a:cs typeface="+mj-lt"/>
              </a:rPr>
              <a:t>Alto (Baseado em lógica)</a:t>
            </a:r>
            <a:endParaRPr lang="pt-BR" sz="24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 </a:t>
            </a:r>
            <a:r>
              <a:rPr lang="pt-BR" sz="2400" b="1">
                <a:ea typeface="+mj-lt"/>
                <a:cs typeface="+mj-lt"/>
              </a:rPr>
              <a:t>Inferência</a:t>
            </a:r>
            <a:r>
              <a:rPr lang="pt-BR" sz="2400">
                <a:ea typeface="+mj-lt"/>
                <a:cs typeface="+mj-lt"/>
              </a:rPr>
              <a:t> : Limitada vs.  </a:t>
            </a:r>
            <a:r>
              <a:rPr lang="pt-BR" sz="2400" b="1">
                <a:solidFill>
                  <a:schemeClr val="accent1"/>
                </a:solidFill>
                <a:ea typeface="+mj-lt"/>
                <a:cs typeface="+mj-lt"/>
              </a:rPr>
              <a:t>Robusta</a:t>
            </a:r>
            <a:r>
              <a:rPr lang="pt-BR" sz="2400">
                <a:solidFill>
                  <a:schemeClr val="accent1"/>
                </a:solidFill>
                <a:ea typeface="+mj-lt"/>
                <a:cs typeface="+mj-lt"/>
              </a:rPr>
              <a:t>  </a:t>
            </a:r>
          </a:p>
          <a:p>
            <a:pPr marL="0" indent="0">
              <a:buNone/>
            </a:pPr>
            <a:r>
              <a:rPr lang="pt-BR" sz="2400" b="1">
                <a:ea typeface="+mj-lt"/>
                <a:cs typeface="+mj-lt"/>
              </a:rPr>
              <a:t> Estrutura: </a:t>
            </a:r>
            <a:r>
              <a:rPr lang="pt-BR" sz="2400">
                <a:ea typeface="+mj-lt"/>
                <a:cs typeface="+mj-lt"/>
              </a:rPr>
              <a:t> Simples (Nós e Arestas) vs. </a:t>
            </a:r>
            <a:r>
              <a:rPr lang="pt-BR" sz="2400" b="1">
                <a:solidFill>
                  <a:schemeClr val="accent1"/>
                </a:solidFill>
                <a:ea typeface="+mj-lt"/>
                <a:cs typeface="+mj-lt"/>
              </a:rPr>
              <a:t>Rica (Axiomas e Regras)</a:t>
            </a:r>
            <a:r>
              <a:rPr lang="pt-BR" sz="2400">
                <a:ea typeface="+mj-lt"/>
                <a:cs typeface="+mj-lt"/>
              </a:rPr>
              <a:t> </a:t>
            </a:r>
            <a:endParaRPr lang="pt-BR" sz="2400"/>
          </a:p>
          <a:p>
            <a:pPr marL="0" indent="0">
              <a:buNone/>
            </a:pPr>
            <a:endParaRPr lang="pt-BR" sz="2400">
              <a:ea typeface="+mj-lt"/>
              <a:cs typeface="+mj-lt"/>
            </a:endParaRPr>
          </a:p>
          <a:p>
            <a:pPr marL="0" indent="0">
              <a:buNone/>
            </a:pPr>
            <a:r>
              <a:rPr lang="pt-BR" sz="2400">
                <a:ea typeface="+mj-lt"/>
                <a:cs typeface="+mj-lt"/>
              </a:rPr>
              <a:t>Uma ontologia é uma rede semântica com regras e poder de raciocínio.</a:t>
            </a:r>
            <a:endParaRPr lang="pt-BR" sz="2400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C9791-40BD-940E-2425-D78E4AF1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noProof="0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669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Application>Microsoft Office PowerPoint</Application>
  <PresentationFormat>Widescreen</PresentationFormat>
  <Slides>39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Íon</vt:lpstr>
      <vt:lpstr>Ontologias</vt:lpstr>
      <vt:lpstr>Sumário</vt:lpstr>
      <vt:lpstr>O Problema: A Ambiguidade da Informação</vt:lpstr>
      <vt:lpstr>Problema de Comunicação </vt:lpstr>
      <vt:lpstr>A Solução: A Busca por Significado Compartilhado</vt:lpstr>
      <vt:lpstr>O que é uma Ontologia?</vt:lpstr>
      <vt:lpstr>Uma Analogia</vt:lpstr>
      <vt:lpstr>Componentes de uma Ontologia</vt:lpstr>
      <vt:lpstr>Rede Semântica vs. Ontologia</vt:lpstr>
      <vt:lpstr>RDF (Resource Description Framework) </vt:lpstr>
      <vt:lpstr>Exemplo:</vt:lpstr>
      <vt:lpstr>RDF em Turtle</vt:lpstr>
      <vt:lpstr>Adicionando Inteligência com OWL (Web Ontology Language)</vt:lpstr>
      <vt:lpstr>Herança e Inferência</vt:lpstr>
      <vt:lpstr>Exemplo Inferência</vt:lpstr>
      <vt:lpstr>BIM e IFC</vt:lpstr>
      <vt:lpstr>Traduzindo IFC para a Web Semântica: ifcOWL </vt:lpstr>
      <vt:lpstr>Ontologia com Protégé </vt:lpstr>
      <vt:lpstr>Apresentando o Assistente Virtual Semântico para Projetos BIM </vt:lpstr>
      <vt:lpstr>O Projeto: Consulta Inteligente a Modelos BIM </vt:lpstr>
      <vt:lpstr>Arquitetura da Solução </vt:lpstr>
      <vt:lpstr>Passo 1: Preparando a Base de Conhecimento </vt:lpstr>
      <vt:lpstr>Passo 2: A Base de Conhecimento com Fuseki e SPARQL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DIGITAL</dc:title>
  <dc:creator>Paulo Brito</dc:creator>
  <cp:revision>51</cp:revision>
  <dcterms:created xsi:type="dcterms:W3CDTF">2025-06-09T19:35:04Z</dcterms:created>
  <dcterms:modified xsi:type="dcterms:W3CDTF">2025-06-13T23:24:51Z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